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76" r:id="rId10"/>
    <p:sldId id="264" r:id="rId11"/>
    <p:sldId id="283" r:id="rId12"/>
    <p:sldId id="284" r:id="rId13"/>
    <p:sldId id="285" r:id="rId14"/>
    <p:sldId id="286" r:id="rId15"/>
    <p:sldId id="287" r:id="rId16"/>
    <p:sldId id="288" r:id="rId17"/>
    <p:sldId id="289" r:id="rId18"/>
    <p:sldId id="271" r:id="rId19"/>
    <p:sldId id="265" r:id="rId20"/>
    <p:sldId id="269" r:id="rId21"/>
    <p:sldId id="268" r:id="rId22"/>
    <p:sldId id="267" r:id="rId23"/>
    <p:sldId id="270" r:id="rId24"/>
    <p:sldId id="273" r:id="rId25"/>
    <p:sldId id="274" r:id="rId26"/>
    <p:sldId id="275" r:id="rId27"/>
    <p:sldId id="277" r:id="rId28"/>
    <p:sldId id="278" r:id="rId29"/>
    <p:sldId id="279" r:id="rId30"/>
    <p:sldId id="280" r:id="rId31"/>
    <p:sldId id="281" r:id="rId32"/>
    <p:sldId id="28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620"/>
  </p:normalViewPr>
  <p:slideViewPr>
    <p:cSldViewPr snapToGrid="0">
      <p:cViewPr varScale="1">
        <p:scale>
          <a:sx n="87" d="100"/>
          <a:sy n="87" d="100"/>
        </p:scale>
        <p:origin x="14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hyperlink" Target="https://finance.yahoo.com/quote/GOOG/history?p=GOOG" TargetMode="External"/><Relationship Id="rId2" Type="http://schemas.openxmlformats.org/officeDocument/2006/relationships/hyperlink" Target="https://finance.yahoo.com/quote/AMZN/history?p=AMZN" TargetMode="External"/><Relationship Id="rId1" Type="http://schemas.openxmlformats.org/officeDocument/2006/relationships/hyperlink" Target="https://finance.yahoo.com/quote/AAPL/history?p=AAPL" TargetMode="External"/><Relationship Id="rId5" Type="http://schemas.openxmlformats.org/officeDocument/2006/relationships/hyperlink" Target="https://finance.yahoo.com/quote/NFLX/history?p=NFLX" TargetMode="External"/><Relationship Id="rId4" Type="http://schemas.openxmlformats.org/officeDocument/2006/relationships/hyperlink" Target="https://finance.yahoo.com/quote/META/history?p=META"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hyperlink" Target="https://finance.yahoo.com/quote/GOOG/history?p=GOOG" TargetMode="External"/><Relationship Id="rId2" Type="http://schemas.openxmlformats.org/officeDocument/2006/relationships/hyperlink" Target="https://finance.yahoo.com/quote/AMZN/history?p=AMZN" TargetMode="External"/><Relationship Id="rId1" Type="http://schemas.openxmlformats.org/officeDocument/2006/relationships/hyperlink" Target="https://finance.yahoo.com/quote/AAPL/history?p=AAPL" TargetMode="External"/><Relationship Id="rId5" Type="http://schemas.openxmlformats.org/officeDocument/2006/relationships/hyperlink" Target="https://finance.yahoo.com/quote/NFLX/history?p=NFLX" TargetMode="External"/><Relationship Id="rId4" Type="http://schemas.openxmlformats.org/officeDocument/2006/relationships/hyperlink" Target="https://finance.yahoo.com/quote/META/history?p=META"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F08E9-D03A-4965-BA9A-DD60EA4D52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507C20-4579-49F2-B23E-CC12BC3F645E}">
      <dgm:prSet/>
      <dgm:spPr/>
      <dgm:t>
        <a:bodyPr/>
        <a:lstStyle/>
        <a:p>
          <a:pPr>
            <a:defRPr cap="all"/>
          </a:pPr>
          <a:r>
            <a:rPr kumimoji="1" lang="en-CA"/>
            <a:t>-Apple (Stock)</a:t>
          </a:r>
          <a:endParaRPr lang="en-US"/>
        </a:p>
      </dgm:t>
    </dgm:pt>
    <dgm:pt modelId="{6ACA251B-8B06-41B7-BF06-5394D64CEC22}" type="parTrans" cxnId="{0A08E40E-7891-4FF7-AB6D-24661E30736B}">
      <dgm:prSet/>
      <dgm:spPr/>
      <dgm:t>
        <a:bodyPr/>
        <a:lstStyle/>
        <a:p>
          <a:endParaRPr lang="en-US"/>
        </a:p>
      </dgm:t>
    </dgm:pt>
    <dgm:pt modelId="{E2400C32-FFB9-4C0A-9533-82EE97300F5A}" type="sibTrans" cxnId="{0A08E40E-7891-4FF7-AB6D-24661E30736B}">
      <dgm:prSet/>
      <dgm:spPr/>
      <dgm:t>
        <a:bodyPr/>
        <a:lstStyle/>
        <a:p>
          <a:endParaRPr lang="en-US"/>
        </a:p>
      </dgm:t>
    </dgm:pt>
    <dgm:pt modelId="{2D35181D-5B4E-400F-A109-C9FC696EB206}">
      <dgm:prSet/>
      <dgm:spPr/>
      <dgm:t>
        <a:bodyPr/>
        <a:lstStyle/>
        <a:p>
          <a:pPr>
            <a:defRPr cap="all"/>
          </a:pPr>
          <a:r>
            <a:rPr kumimoji="1" lang="en-CA" dirty="0"/>
            <a:t>-Machine Learning (ML) Prediction</a:t>
          </a:r>
          <a:endParaRPr lang="en-US" dirty="0"/>
        </a:p>
      </dgm:t>
    </dgm:pt>
    <dgm:pt modelId="{F2D730C1-2147-44C7-B105-9C56AA7DB750}" type="parTrans" cxnId="{A21202D6-C93E-45C9-BD65-69FBF641BD45}">
      <dgm:prSet/>
      <dgm:spPr/>
      <dgm:t>
        <a:bodyPr/>
        <a:lstStyle/>
        <a:p>
          <a:endParaRPr lang="en-US"/>
        </a:p>
      </dgm:t>
    </dgm:pt>
    <dgm:pt modelId="{875CB8F5-7433-47A5-BF10-FE441AEEA93A}" type="sibTrans" cxnId="{A21202D6-C93E-45C9-BD65-69FBF641BD45}">
      <dgm:prSet/>
      <dgm:spPr/>
      <dgm:t>
        <a:bodyPr/>
        <a:lstStyle/>
        <a:p>
          <a:endParaRPr lang="en-US"/>
        </a:p>
      </dgm:t>
    </dgm:pt>
    <dgm:pt modelId="{282469C5-3050-472F-A72A-A9122379DEEA}" type="pres">
      <dgm:prSet presAssocID="{E5EF08E9-D03A-4965-BA9A-DD60EA4D52D1}" presName="root" presStyleCnt="0">
        <dgm:presLayoutVars>
          <dgm:dir/>
          <dgm:resizeHandles val="exact"/>
        </dgm:presLayoutVars>
      </dgm:prSet>
      <dgm:spPr/>
    </dgm:pt>
    <dgm:pt modelId="{1729FE63-69D8-4132-8C64-9B9300B34546}" type="pres">
      <dgm:prSet presAssocID="{8B507C20-4579-49F2-B23E-CC12BC3F645E}" presName="compNode" presStyleCnt="0"/>
      <dgm:spPr/>
    </dgm:pt>
    <dgm:pt modelId="{78D2012A-25ED-4D59-9C8F-F9AA47F00535}" type="pres">
      <dgm:prSet presAssocID="{8B507C20-4579-49F2-B23E-CC12BC3F645E}" presName="iconBgRect" presStyleLbl="bgShp" presStyleIdx="0" presStyleCnt="2"/>
      <dgm:spPr/>
    </dgm:pt>
    <dgm:pt modelId="{DF3A529A-8EA4-4125-9FE1-C65E3E88052E}" type="pres">
      <dgm:prSet presAssocID="{8B507C20-4579-49F2-B23E-CC12BC3F64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苹果色"/>
        </a:ext>
      </dgm:extLst>
    </dgm:pt>
    <dgm:pt modelId="{FEA347CC-5E0F-47A3-AE98-591423AA7758}" type="pres">
      <dgm:prSet presAssocID="{8B507C20-4579-49F2-B23E-CC12BC3F645E}" presName="spaceRect" presStyleCnt="0"/>
      <dgm:spPr/>
    </dgm:pt>
    <dgm:pt modelId="{E08096B4-6A8A-43D2-B608-62751006C329}" type="pres">
      <dgm:prSet presAssocID="{8B507C20-4579-49F2-B23E-CC12BC3F645E}" presName="textRect" presStyleLbl="revTx" presStyleIdx="0" presStyleCnt="2">
        <dgm:presLayoutVars>
          <dgm:chMax val="1"/>
          <dgm:chPref val="1"/>
        </dgm:presLayoutVars>
      </dgm:prSet>
      <dgm:spPr/>
    </dgm:pt>
    <dgm:pt modelId="{06649DA4-5239-4154-8165-05A6C9BDC030}" type="pres">
      <dgm:prSet presAssocID="{E2400C32-FFB9-4C0A-9533-82EE97300F5A}" presName="sibTrans" presStyleCnt="0"/>
      <dgm:spPr/>
    </dgm:pt>
    <dgm:pt modelId="{7509625D-08F6-4877-8D1B-80A24F108A87}" type="pres">
      <dgm:prSet presAssocID="{2D35181D-5B4E-400F-A109-C9FC696EB206}" presName="compNode" presStyleCnt="0"/>
      <dgm:spPr/>
    </dgm:pt>
    <dgm:pt modelId="{345A1082-F8B6-4283-94CF-9B5B6BCDC67F}" type="pres">
      <dgm:prSet presAssocID="{2D35181D-5B4E-400F-A109-C9FC696EB206}" presName="iconBgRect" presStyleLbl="bgShp" presStyleIdx="1" presStyleCnt="2"/>
      <dgm:spPr/>
    </dgm:pt>
    <dgm:pt modelId="{97E3843A-1E12-4BC0-8EB0-A07E2DF4742F}" type="pres">
      <dgm:prSet presAssocID="{2D35181D-5B4E-400F-A109-C9FC696EB2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B344B1D-67FC-4BFB-B5CB-A24D63B9FDE6}" type="pres">
      <dgm:prSet presAssocID="{2D35181D-5B4E-400F-A109-C9FC696EB206}" presName="spaceRect" presStyleCnt="0"/>
      <dgm:spPr/>
    </dgm:pt>
    <dgm:pt modelId="{465060A5-A146-4AE2-B4C7-EF6B98699BF7}" type="pres">
      <dgm:prSet presAssocID="{2D35181D-5B4E-400F-A109-C9FC696EB206}" presName="textRect" presStyleLbl="revTx" presStyleIdx="1" presStyleCnt="2" custScaleX="140761">
        <dgm:presLayoutVars>
          <dgm:chMax val="1"/>
          <dgm:chPref val="1"/>
        </dgm:presLayoutVars>
      </dgm:prSet>
      <dgm:spPr/>
    </dgm:pt>
  </dgm:ptLst>
  <dgm:cxnLst>
    <dgm:cxn modelId="{0A08E40E-7891-4FF7-AB6D-24661E30736B}" srcId="{E5EF08E9-D03A-4965-BA9A-DD60EA4D52D1}" destId="{8B507C20-4579-49F2-B23E-CC12BC3F645E}" srcOrd="0" destOrd="0" parTransId="{6ACA251B-8B06-41B7-BF06-5394D64CEC22}" sibTransId="{E2400C32-FFB9-4C0A-9533-82EE97300F5A}"/>
    <dgm:cxn modelId="{96847034-3032-40D7-B90C-B917BB6F9BE1}" type="presOf" srcId="{2D35181D-5B4E-400F-A109-C9FC696EB206}" destId="{465060A5-A146-4AE2-B4C7-EF6B98699BF7}" srcOrd="0" destOrd="0" presId="urn:microsoft.com/office/officeart/2018/5/layout/IconCircleLabelList"/>
    <dgm:cxn modelId="{C5B3173F-6111-4684-B991-E2DD4F59F445}" type="presOf" srcId="{8B507C20-4579-49F2-B23E-CC12BC3F645E}" destId="{E08096B4-6A8A-43D2-B608-62751006C329}" srcOrd="0" destOrd="0" presId="urn:microsoft.com/office/officeart/2018/5/layout/IconCircleLabelList"/>
    <dgm:cxn modelId="{629FF0B6-A3D7-455D-9CBA-3EC8D1FBD6B3}" type="presOf" srcId="{E5EF08E9-D03A-4965-BA9A-DD60EA4D52D1}" destId="{282469C5-3050-472F-A72A-A9122379DEEA}" srcOrd="0" destOrd="0" presId="urn:microsoft.com/office/officeart/2018/5/layout/IconCircleLabelList"/>
    <dgm:cxn modelId="{A21202D6-C93E-45C9-BD65-69FBF641BD45}" srcId="{E5EF08E9-D03A-4965-BA9A-DD60EA4D52D1}" destId="{2D35181D-5B4E-400F-A109-C9FC696EB206}" srcOrd="1" destOrd="0" parTransId="{F2D730C1-2147-44C7-B105-9C56AA7DB750}" sibTransId="{875CB8F5-7433-47A5-BF10-FE441AEEA93A}"/>
    <dgm:cxn modelId="{3C6701CA-DC2C-42B8-BC76-CEFA8F5A2285}" type="presParOf" srcId="{282469C5-3050-472F-A72A-A9122379DEEA}" destId="{1729FE63-69D8-4132-8C64-9B9300B34546}" srcOrd="0" destOrd="0" presId="urn:microsoft.com/office/officeart/2018/5/layout/IconCircleLabelList"/>
    <dgm:cxn modelId="{961179F6-16CB-418D-A3B7-802619E4E38C}" type="presParOf" srcId="{1729FE63-69D8-4132-8C64-9B9300B34546}" destId="{78D2012A-25ED-4D59-9C8F-F9AA47F00535}" srcOrd="0" destOrd="0" presId="urn:microsoft.com/office/officeart/2018/5/layout/IconCircleLabelList"/>
    <dgm:cxn modelId="{30DB0505-B014-490C-9761-8757C7FFF048}" type="presParOf" srcId="{1729FE63-69D8-4132-8C64-9B9300B34546}" destId="{DF3A529A-8EA4-4125-9FE1-C65E3E88052E}" srcOrd="1" destOrd="0" presId="urn:microsoft.com/office/officeart/2018/5/layout/IconCircleLabelList"/>
    <dgm:cxn modelId="{B293F8F0-8CC6-408C-88EE-2007D4094FFD}" type="presParOf" srcId="{1729FE63-69D8-4132-8C64-9B9300B34546}" destId="{FEA347CC-5E0F-47A3-AE98-591423AA7758}" srcOrd="2" destOrd="0" presId="urn:microsoft.com/office/officeart/2018/5/layout/IconCircleLabelList"/>
    <dgm:cxn modelId="{DE639A13-FDA0-4F51-A064-95E10A3BC5C5}" type="presParOf" srcId="{1729FE63-69D8-4132-8C64-9B9300B34546}" destId="{E08096B4-6A8A-43D2-B608-62751006C329}" srcOrd="3" destOrd="0" presId="urn:microsoft.com/office/officeart/2018/5/layout/IconCircleLabelList"/>
    <dgm:cxn modelId="{CAF8E306-7523-4B3E-8DEA-77E9743C59E4}" type="presParOf" srcId="{282469C5-3050-472F-A72A-A9122379DEEA}" destId="{06649DA4-5239-4154-8165-05A6C9BDC030}" srcOrd="1" destOrd="0" presId="urn:microsoft.com/office/officeart/2018/5/layout/IconCircleLabelList"/>
    <dgm:cxn modelId="{A65EC520-6CD8-4220-A317-37174236612A}" type="presParOf" srcId="{282469C5-3050-472F-A72A-A9122379DEEA}" destId="{7509625D-08F6-4877-8D1B-80A24F108A87}" srcOrd="2" destOrd="0" presId="urn:microsoft.com/office/officeart/2018/5/layout/IconCircleLabelList"/>
    <dgm:cxn modelId="{8885ECF6-C4D0-42C1-AA0C-F45915E195D4}" type="presParOf" srcId="{7509625D-08F6-4877-8D1B-80A24F108A87}" destId="{345A1082-F8B6-4283-94CF-9B5B6BCDC67F}" srcOrd="0" destOrd="0" presId="urn:microsoft.com/office/officeart/2018/5/layout/IconCircleLabelList"/>
    <dgm:cxn modelId="{3921DAFD-43CA-42CB-8FD4-EEF92ABE77CC}" type="presParOf" srcId="{7509625D-08F6-4877-8D1B-80A24F108A87}" destId="{97E3843A-1E12-4BC0-8EB0-A07E2DF4742F}" srcOrd="1" destOrd="0" presId="urn:microsoft.com/office/officeart/2018/5/layout/IconCircleLabelList"/>
    <dgm:cxn modelId="{7368BD32-B512-4DD3-BFCE-5603F3107662}" type="presParOf" srcId="{7509625D-08F6-4877-8D1B-80A24F108A87}" destId="{2B344B1D-67FC-4BFB-B5CB-A24D63B9FDE6}" srcOrd="2" destOrd="0" presId="urn:microsoft.com/office/officeart/2018/5/layout/IconCircleLabelList"/>
    <dgm:cxn modelId="{F01EA06C-A202-41BA-AD01-7F316058857B}" type="presParOf" srcId="{7509625D-08F6-4877-8D1B-80A24F108A87}" destId="{465060A5-A146-4AE2-B4C7-EF6B98699BF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57144F-430B-40F5-97E6-4F013CDFBB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F95D83-4886-4D67-B25E-005FB40A2FD9}">
      <dgm:prSet/>
      <dgm:spPr/>
      <dgm:t>
        <a:bodyPr/>
        <a:lstStyle/>
        <a:p>
          <a:r>
            <a:rPr lang="en-CA"/>
            <a:t>O</a:t>
          </a:r>
          <a:r>
            <a:rPr lang="en-CA" b="0" i="0"/>
            <a:t>ne of the largest and most valuable companies in the world</a:t>
          </a:r>
          <a:endParaRPr lang="en-US"/>
        </a:p>
      </dgm:t>
    </dgm:pt>
    <dgm:pt modelId="{793CC5A4-054D-40BD-BDCF-18DD23C136D3}" type="parTrans" cxnId="{BFFEDC93-C883-4D75-8466-45568EFC0EBC}">
      <dgm:prSet/>
      <dgm:spPr/>
      <dgm:t>
        <a:bodyPr/>
        <a:lstStyle/>
        <a:p>
          <a:endParaRPr lang="en-US"/>
        </a:p>
      </dgm:t>
    </dgm:pt>
    <dgm:pt modelId="{5A7C609E-6BA9-4118-BF17-60DA0AFA5766}" type="sibTrans" cxnId="{BFFEDC93-C883-4D75-8466-45568EFC0EBC}">
      <dgm:prSet/>
      <dgm:spPr/>
      <dgm:t>
        <a:bodyPr/>
        <a:lstStyle/>
        <a:p>
          <a:endParaRPr lang="en-US"/>
        </a:p>
      </dgm:t>
    </dgm:pt>
    <dgm:pt modelId="{DB24056F-202E-459D-AABC-CEEDEAE846FA}">
      <dgm:prSet/>
      <dgm:spPr/>
      <dgm:t>
        <a:bodyPr/>
        <a:lstStyle/>
        <a:p>
          <a:r>
            <a:rPr lang="en-CA"/>
            <a:t>K</a:t>
          </a:r>
          <a:r>
            <a:rPr lang="en-CA" b="0" i="0"/>
            <a:t>nown for designing, developing, and selling consumer electronics, computer software, and online services</a:t>
          </a:r>
          <a:endParaRPr lang="en-US"/>
        </a:p>
      </dgm:t>
    </dgm:pt>
    <dgm:pt modelId="{5A0617BF-4215-4451-9BA9-622A910D020D}" type="parTrans" cxnId="{B4C634EA-D017-4F72-AD36-4B807F80A2DE}">
      <dgm:prSet/>
      <dgm:spPr/>
      <dgm:t>
        <a:bodyPr/>
        <a:lstStyle/>
        <a:p>
          <a:endParaRPr lang="en-US"/>
        </a:p>
      </dgm:t>
    </dgm:pt>
    <dgm:pt modelId="{C63F0516-3BAD-4B62-A7EE-0186E2EA47C1}" type="sibTrans" cxnId="{B4C634EA-D017-4F72-AD36-4B807F80A2DE}">
      <dgm:prSet/>
      <dgm:spPr/>
      <dgm:t>
        <a:bodyPr/>
        <a:lstStyle/>
        <a:p>
          <a:endParaRPr lang="en-US"/>
        </a:p>
      </dgm:t>
    </dgm:pt>
    <dgm:pt modelId="{12BF53F2-C0BD-43BF-90B2-91DEB9F519FA}">
      <dgm:prSet/>
      <dgm:spPr/>
      <dgm:t>
        <a:bodyPr/>
        <a:lstStyle/>
        <a:p>
          <a:r>
            <a:rPr kumimoji="1" lang="en-CA"/>
            <a:t>Worth investing in</a:t>
          </a:r>
          <a:endParaRPr lang="en-US"/>
        </a:p>
      </dgm:t>
    </dgm:pt>
    <dgm:pt modelId="{883207DC-5513-42E9-9751-82990ADE9C4B}" type="parTrans" cxnId="{86B90677-D96B-463B-921C-39A9C1343EB4}">
      <dgm:prSet/>
      <dgm:spPr/>
      <dgm:t>
        <a:bodyPr/>
        <a:lstStyle/>
        <a:p>
          <a:endParaRPr lang="en-US"/>
        </a:p>
      </dgm:t>
    </dgm:pt>
    <dgm:pt modelId="{7E9EFA12-AB44-462C-B762-D2347B1F1461}" type="sibTrans" cxnId="{86B90677-D96B-463B-921C-39A9C1343EB4}">
      <dgm:prSet/>
      <dgm:spPr/>
      <dgm:t>
        <a:bodyPr/>
        <a:lstStyle/>
        <a:p>
          <a:endParaRPr lang="en-US"/>
        </a:p>
      </dgm:t>
    </dgm:pt>
    <dgm:pt modelId="{68D5339C-3D82-4F18-8F35-AAA93025E135}" type="pres">
      <dgm:prSet presAssocID="{1057144F-430B-40F5-97E6-4F013CDFBBA0}" presName="root" presStyleCnt="0">
        <dgm:presLayoutVars>
          <dgm:dir/>
          <dgm:resizeHandles val="exact"/>
        </dgm:presLayoutVars>
      </dgm:prSet>
      <dgm:spPr/>
    </dgm:pt>
    <dgm:pt modelId="{E8CAC571-05C0-4E21-8ABD-6D672748E69F}" type="pres">
      <dgm:prSet presAssocID="{3BF95D83-4886-4D67-B25E-005FB40A2FD9}" presName="compNode" presStyleCnt="0"/>
      <dgm:spPr/>
    </dgm:pt>
    <dgm:pt modelId="{51DFB60B-A8F3-47D2-9BE0-600DD0F16454}" type="pres">
      <dgm:prSet presAssocID="{3BF95D83-4886-4D67-B25E-005FB40A2FD9}" presName="bgRect" presStyleLbl="bgShp" presStyleIdx="0" presStyleCnt="3"/>
      <dgm:spPr/>
    </dgm:pt>
    <dgm:pt modelId="{CACFD8C5-CC46-4D03-90A7-304DF300C5CB}" type="pres">
      <dgm:prSet presAssocID="{3BF95D83-4886-4D67-B25E-005FB40A2F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AAE396B4-C95C-463C-A1D7-7EB557698BCA}" type="pres">
      <dgm:prSet presAssocID="{3BF95D83-4886-4D67-B25E-005FB40A2FD9}" presName="spaceRect" presStyleCnt="0"/>
      <dgm:spPr/>
    </dgm:pt>
    <dgm:pt modelId="{3F23D30F-8969-4EE3-BE9D-9173E763A709}" type="pres">
      <dgm:prSet presAssocID="{3BF95D83-4886-4D67-B25E-005FB40A2FD9}" presName="parTx" presStyleLbl="revTx" presStyleIdx="0" presStyleCnt="3">
        <dgm:presLayoutVars>
          <dgm:chMax val="0"/>
          <dgm:chPref val="0"/>
        </dgm:presLayoutVars>
      </dgm:prSet>
      <dgm:spPr/>
    </dgm:pt>
    <dgm:pt modelId="{7050CDE0-E3B1-4235-8888-DCEA418E5EC3}" type="pres">
      <dgm:prSet presAssocID="{5A7C609E-6BA9-4118-BF17-60DA0AFA5766}" presName="sibTrans" presStyleCnt="0"/>
      <dgm:spPr/>
    </dgm:pt>
    <dgm:pt modelId="{738FEC4F-0851-434C-9E71-4FE096126D2C}" type="pres">
      <dgm:prSet presAssocID="{DB24056F-202E-459D-AABC-CEEDEAE846FA}" presName="compNode" presStyleCnt="0"/>
      <dgm:spPr/>
    </dgm:pt>
    <dgm:pt modelId="{0FD309A1-38CE-4AF8-918E-C423CCFC3699}" type="pres">
      <dgm:prSet presAssocID="{DB24056F-202E-459D-AABC-CEEDEAE846FA}" presName="bgRect" presStyleLbl="bgShp" presStyleIdx="1" presStyleCnt="3"/>
      <dgm:spPr/>
    </dgm:pt>
    <dgm:pt modelId="{EDCE7388-590F-4D97-8A24-4750596B40FC}" type="pres">
      <dgm:prSet presAssocID="{DB24056F-202E-459D-AABC-CEEDEAE846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处理器"/>
        </a:ext>
      </dgm:extLst>
    </dgm:pt>
    <dgm:pt modelId="{CFBB9DBB-73AC-4151-8F39-932D6EF7BDD1}" type="pres">
      <dgm:prSet presAssocID="{DB24056F-202E-459D-AABC-CEEDEAE846FA}" presName="spaceRect" presStyleCnt="0"/>
      <dgm:spPr/>
    </dgm:pt>
    <dgm:pt modelId="{37C4FE67-41A9-45CB-9C63-7D3B70DDBA90}" type="pres">
      <dgm:prSet presAssocID="{DB24056F-202E-459D-AABC-CEEDEAE846FA}" presName="parTx" presStyleLbl="revTx" presStyleIdx="1" presStyleCnt="3">
        <dgm:presLayoutVars>
          <dgm:chMax val="0"/>
          <dgm:chPref val="0"/>
        </dgm:presLayoutVars>
      </dgm:prSet>
      <dgm:spPr/>
    </dgm:pt>
    <dgm:pt modelId="{113802AC-853E-418D-A56A-53EB02424D8B}" type="pres">
      <dgm:prSet presAssocID="{C63F0516-3BAD-4B62-A7EE-0186E2EA47C1}" presName="sibTrans" presStyleCnt="0"/>
      <dgm:spPr/>
    </dgm:pt>
    <dgm:pt modelId="{8FB480EA-77EF-4D41-A594-C276CC7EF2A4}" type="pres">
      <dgm:prSet presAssocID="{12BF53F2-C0BD-43BF-90B2-91DEB9F519FA}" presName="compNode" presStyleCnt="0"/>
      <dgm:spPr/>
    </dgm:pt>
    <dgm:pt modelId="{1E254F78-9E8A-44E4-8A9C-A6BDEDD61997}" type="pres">
      <dgm:prSet presAssocID="{12BF53F2-C0BD-43BF-90B2-91DEB9F519FA}" presName="bgRect" presStyleLbl="bgShp" presStyleIdx="2" presStyleCnt="3"/>
      <dgm:spPr/>
    </dgm:pt>
    <dgm:pt modelId="{E131F2EF-2A92-4C65-9443-5AD08E518737}" type="pres">
      <dgm:prSet presAssocID="{12BF53F2-C0BD-43BF-90B2-91DEB9F519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150D30A-34CC-4882-9EC4-6F6A2493C132}" type="pres">
      <dgm:prSet presAssocID="{12BF53F2-C0BD-43BF-90B2-91DEB9F519FA}" presName="spaceRect" presStyleCnt="0"/>
      <dgm:spPr/>
    </dgm:pt>
    <dgm:pt modelId="{51AD3861-1FC5-4264-A565-C28DA150BA19}" type="pres">
      <dgm:prSet presAssocID="{12BF53F2-C0BD-43BF-90B2-91DEB9F519FA}" presName="parTx" presStyleLbl="revTx" presStyleIdx="2" presStyleCnt="3">
        <dgm:presLayoutVars>
          <dgm:chMax val="0"/>
          <dgm:chPref val="0"/>
        </dgm:presLayoutVars>
      </dgm:prSet>
      <dgm:spPr/>
    </dgm:pt>
  </dgm:ptLst>
  <dgm:cxnLst>
    <dgm:cxn modelId="{A52D2122-E900-4241-9AE1-5B40484D611D}" type="presOf" srcId="{DB24056F-202E-459D-AABC-CEEDEAE846FA}" destId="{37C4FE67-41A9-45CB-9C63-7D3B70DDBA90}" srcOrd="0" destOrd="0" presId="urn:microsoft.com/office/officeart/2018/2/layout/IconVerticalSolidList"/>
    <dgm:cxn modelId="{3C070562-A0A6-479A-B859-AB8B8FBE7FE4}" type="presOf" srcId="{3BF95D83-4886-4D67-B25E-005FB40A2FD9}" destId="{3F23D30F-8969-4EE3-BE9D-9173E763A709}" srcOrd="0" destOrd="0" presId="urn:microsoft.com/office/officeart/2018/2/layout/IconVerticalSolidList"/>
    <dgm:cxn modelId="{86B90677-D96B-463B-921C-39A9C1343EB4}" srcId="{1057144F-430B-40F5-97E6-4F013CDFBBA0}" destId="{12BF53F2-C0BD-43BF-90B2-91DEB9F519FA}" srcOrd="2" destOrd="0" parTransId="{883207DC-5513-42E9-9751-82990ADE9C4B}" sibTransId="{7E9EFA12-AB44-462C-B762-D2347B1F1461}"/>
    <dgm:cxn modelId="{BFFEDC93-C883-4D75-8466-45568EFC0EBC}" srcId="{1057144F-430B-40F5-97E6-4F013CDFBBA0}" destId="{3BF95D83-4886-4D67-B25E-005FB40A2FD9}" srcOrd="0" destOrd="0" parTransId="{793CC5A4-054D-40BD-BDCF-18DD23C136D3}" sibTransId="{5A7C609E-6BA9-4118-BF17-60DA0AFA5766}"/>
    <dgm:cxn modelId="{8DEF6697-8C3C-4FC2-8F69-48967939526D}" type="presOf" srcId="{1057144F-430B-40F5-97E6-4F013CDFBBA0}" destId="{68D5339C-3D82-4F18-8F35-AAA93025E135}" srcOrd="0" destOrd="0" presId="urn:microsoft.com/office/officeart/2018/2/layout/IconVerticalSolidList"/>
    <dgm:cxn modelId="{EBEBCB9C-90C5-43C2-80E1-4B8C040A637D}" type="presOf" srcId="{12BF53F2-C0BD-43BF-90B2-91DEB9F519FA}" destId="{51AD3861-1FC5-4264-A565-C28DA150BA19}" srcOrd="0" destOrd="0" presId="urn:microsoft.com/office/officeart/2018/2/layout/IconVerticalSolidList"/>
    <dgm:cxn modelId="{B4C634EA-D017-4F72-AD36-4B807F80A2DE}" srcId="{1057144F-430B-40F5-97E6-4F013CDFBBA0}" destId="{DB24056F-202E-459D-AABC-CEEDEAE846FA}" srcOrd="1" destOrd="0" parTransId="{5A0617BF-4215-4451-9BA9-622A910D020D}" sibTransId="{C63F0516-3BAD-4B62-A7EE-0186E2EA47C1}"/>
    <dgm:cxn modelId="{EE63E31A-FD57-4C05-B21D-94E05317D21B}" type="presParOf" srcId="{68D5339C-3D82-4F18-8F35-AAA93025E135}" destId="{E8CAC571-05C0-4E21-8ABD-6D672748E69F}" srcOrd="0" destOrd="0" presId="urn:microsoft.com/office/officeart/2018/2/layout/IconVerticalSolidList"/>
    <dgm:cxn modelId="{B0894441-86C9-4A9E-B0EC-2CB3DF7891D9}" type="presParOf" srcId="{E8CAC571-05C0-4E21-8ABD-6D672748E69F}" destId="{51DFB60B-A8F3-47D2-9BE0-600DD0F16454}" srcOrd="0" destOrd="0" presId="urn:microsoft.com/office/officeart/2018/2/layout/IconVerticalSolidList"/>
    <dgm:cxn modelId="{FB6B8443-83D5-4EBE-BEF1-FDE97B24A0BB}" type="presParOf" srcId="{E8CAC571-05C0-4E21-8ABD-6D672748E69F}" destId="{CACFD8C5-CC46-4D03-90A7-304DF300C5CB}" srcOrd="1" destOrd="0" presId="urn:microsoft.com/office/officeart/2018/2/layout/IconVerticalSolidList"/>
    <dgm:cxn modelId="{CFAC284E-C215-41C2-AEB1-4C8587C502AB}" type="presParOf" srcId="{E8CAC571-05C0-4E21-8ABD-6D672748E69F}" destId="{AAE396B4-C95C-463C-A1D7-7EB557698BCA}" srcOrd="2" destOrd="0" presId="urn:microsoft.com/office/officeart/2018/2/layout/IconVerticalSolidList"/>
    <dgm:cxn modelId="{F541366F-7694-4C7A-8C02-243F31EAA572}" type="presParOf" srcId="{E8CAC571-05C0-4E21-8ABD-6D672748E69F}" destId="{3F23D30F-8969-4EE3-BE9D-9173E763A709}" srcOrd="3" destOrd="0" presId="urn:microsoft.com/office/officeart/2018/2/layout/IconVerticalSolidList"/>
    <dgm:cxn modelId="{1231E322-EA7C-4654-80E7-70A74C0DCC2B}" type="presParOf" srcId="{68D5339C-3D82-4F18-8F35-AAA93025E135}" destId="{7050CDE0-E3B1-4235-8888-DCEA418E5EC3}" srcOrd="1" destOrd="0" presId="urn:microsoft.com/office/officeart/2018/2/layout/IconVerticalSolidList"/>
    <dgm:cxn modelId="{F9C5C99F-2AAF-40C0-A111-E87BE97DB04D}" type="presParOf" srcId="{68D5339C-3D82-4F18-8F35-AAA93025E135}" destId="{738FEC4F-0851-434C-9E71-4FE096126D2C}" srcOrd="2" destOrd="0" presId="urn:microsoft.com/office/officeart/2018/2/layout/IconVerticalSolidList"/>
    <dgm:cxn modelId="{741052BE-8563-4A3D-BB43-53F41C465F76}" type="presParOf" srcId="{738FEC4F-0851-434C-9E71-4FE096126D2C}" destId="{0FD309A1-38CE-4AF8-918E-C423CCFC3699}" srcOrd="0" destOrd="0" presId="urn:microsoft.com/office/officeart/2018/2/layout/IconVerticalSolidList"/>
    <dgm:cxn modelId="{6756B024-6013-4DC6-A27C-CA51806A2374}" type="presParOf" srcId="{738FEC4F-0851-434C-9E71-4FE096126D2C}" destId="{EDCE7388-590F-4D97-8A24-4750596B40FC}" srcOrd="1" destOrd="0" presId="urn:microsoft.com/office/officeart/2018/2/layout/IconVerticalSolidList"/>
    <dgm:cxn modelId="{A52CCBB9-A93D-4317-9C70-9152B0343A1D}" type="presParOf" srcId="{738FEC4F-0851-434C-9E71-4FE096126D2C}" destId="{CFBB9DBB-73AC-4151-8F39-932D6EF7BDD1}" srcOrd="2" destOrd="0" presId="urn:microsoft.com/office/officeart/2018/2/layout/IconVerticalSolidList"/>
    <dgm:cxn modelId="{132E373F-A189-41E8-A32E-338CC254A30F}" type="presParOf" srcId="{738FEC4F-0851-434C-9E71-4FE096126D2C}" destId="{37C4FE67-41A9-45CB-9C63-7D3B70DDBA90}" srcOrd="3" destOrd="0" presId="urn:microsoft.com/office/officeart/2018/2/layout/IconVerticalSolidList"/>
    <dgm:cxn modelId="{E3426FE2-FEDA-4E80-8367-298DABD1258E}" type="presParOf" srcId="{68D5339C-3D82-4F18-8F35-AAA93025E135}" destId="{113802AC-853E-418D-A56A-53EB02424D8B}" srcOrd="3" destOrd="0" presId="urn:microsoft.com/office/officeart/2018/2/layout/IconVerticalSolidList"/>
    <dgm:cxn modelId="{C0728724-F44F-4FBC-8511-1CD6E2CE3A06}" type="presParOf" srcId="{68D5339C-3D82-4F18-8F35-AAA93025E135}" destId="{8FB480EA-77EF-4D41-A594-C276CC7EF2A4}" srcOrd="4" destOrd="0" presId="urn:microsoft.com/office/officeart/2018/2/layout/IconVerticalSolidList"/>
    <dgm:cxn modelId="{3A9B2447-7432-4E8E-9959-D0E96CF45886}" type="presParOf" srcId="{8FB480EA-77EF-4D41-A594-C276CC7EF2A4}" destId="{1E254F78-9E8A-44E4-8A9C-A6BDEDD61997}" srcOrd="0" destOrd="0" presId="urn:microsoft.com/office/officeart/2018/2/layout/IconVerticalSolidList"/>
    <dgm:cxn modelId="{26B090BA-3068-4DFA-8D46-B424C78BAB39}" type="presParOf" srcId="{8FB480EA-77EF-4D41-A594-C276CC7EF2A4}" destId="{E131F2EF-2A92-4C65-9443-5AD08E518737}" srcOrd="1" destOrd="0" presId="urn:microsoft.com/office/officeart/2018/2/layout/IconVerticalSolidList"/>
    <dgm:cxn modelId="{E855915E-06C5-4C52-A2EE-F5D999CD27FB}" type="presParOf" srcId="{8FB480EA-77EF-4D41-A594-C276CC7EF2A4}" destId="{2150D30A-34CC-4882-9EC4-6F6A2493C132}" srcOrd="2" destOrd="0" presId="urn:microsoft.com/office/officeart/2018/2/layout/IconVerticalSolidList"/>
    <dgm:cxn modelId="{A8103DBA-E530-4730-8835-67F25A828AED}" type="presParOf" srcId="{8FB480EA-77EF-4D41-A594-C276CC7EF2A4}" destId="{51AD3861-1FC5-4264-A565-C28DA150BA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4CD79B-7A68-477F-9345-8E062E348C3A}"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0F9CC72C-93DA-44F3-8480-755D64E489D6}">
      <dgm:prSet/>
      <dgm:spPr/>
      <dgm:t>
        <a:bodyPr/>
        <a:lstStyle/>
        <a:p>
          <a:r>
            <a:rPr lang="en-CA" b="0" i="0"/>
            <a:t>Used machine learning to predict Apple stock prices</a:t>
          </a:r>
          <a:endParaRPr lang="en-US"/>
        </a:p>
      </dgm:t>
    </dgm:pt>
    <dgm:pt modelId="{BE43B302-BC47-4EE5-BEC9-F1DAE7526493}" type="parTrans" cxnId="{02CC8BF9-57E6-4E4D-9DB6-57C6CC55AB52}">
      <dgm:prSet/>
      <dgm:spPr/>
      <dgm:t>
        <a:bodyPr/>
        <a:lstStyle/>
        <a:p>
          <a:endParaRPr lang="en-US"/>
        </a:p>
      </dgm:t>
    </dgm:pt>
    <dgm:pt modelId="{F5A5E69E-0774-4A38-9083-549968B541C7}" type="sibTrans" cxnId="{02CC8BF9-57E6-4E4D-9DB6-57C6CC55AB52}">
      <dgm:prSet/>
      <dgm:spPr/>
      <dgm:t>
        <a:bodyPr/>
        <a:lstStyle/>
        <a:p>
          <a:endParaRPr lang="en-US"/>
        </a:p>
      </dgm:t>
    </dgm:pt>
    <dgm:pt modelId="{9B39A1E9-4A27-44C2-8297-982E4745DF9A}">
      <dgm:prSet/>
      <dgm:spPr/>
      <dgm:t>
        <a:bodyPr/>
        <a:lstStyle/>
        <a:p>
          <a:r>
            <a:rPr lang="en-CA" b="0" i="0"/>
            <a:t>Models used: </a:t>
          </a:r>
          <a:endParaRPr lang="en-US"/>
        </a:p>
      </dgm:t>
    </dgm:pt>
    <dgm:pt modelId="{9767F80D-4B89-415B-9162-57E44155F2C1}" type="parTrans" cxnId="{A9DCADF1-2044-4AF7-AFA5-B322E23306C4}">
      <dgm:prSet/>
      <dgm:spPr/>
      <dgm:t>
        <a:bodyPr/>
        <a:lstStyle/>
        <a:p>
          <a:endParaRPr lang="en-US"/>
        </a:p>
      </dgm:t>
    </dgm:pt>
    <dgm:pt modelId="{90304E1F-B498-4AE1-ACBE-C68B7EB431E9}" type="sibTrans" cxnId="{A9DCADF1-2044-4AF7-AFA5-B322E23306C4}">
      <dgm:prSet/>
      <dgm:spPr/>
      <dgm:t>
        <a:bodyPr/>
        <a:lstStyle/>
        <a:p>
          <a:endParaRPr lang="en-US"/>
        </a:p>
      </dgm:t>
    </dgm:pt>
    <dgm:pt modelId="{F704CE00-2855-43A0-8E5D-AA3761812F7C}">
      <dgm:prSet/>
      <dgm:spPr/>
      <dgm:t>
        <a:bodyPr/>
        <a:lstStyle/>
        <a:p>
          <a:r>
            <a:rPr lang="en-CA" b="0" i="0"/>
            <a:t>Linear Regression</a:t>
          </a:r>
          <a:endParaRPr lang="en-US"/>
        </a:p>
      </dgm:t>
    </dgm:pt>
    <dgm:pt modelId="{05E87503-1A36-4F4E-B1AE-E329BB63A928}" type="parTrans" cxnId="{22A14296-F3A2-4B70-B9A9-4C08596DC5C7}">
      <dgm:prSet/>
      <dgm:spPr/>
      <dgm:t>
        <a:bodyPr/>
        <a:lstStyle/>
        <a:p>
          <a:endParaRPr lang="en-US"/>
        </a:p>
      </dgm:t>
    </dgm:pt>
    <dgm:pt modelId="{ABA9DB80-D910-4DD5-86DD-3C24489C2132}" type="sibTrans" cxnId="{22A14296-F3A2-4B70-B9A9-4C08596DC5C7}">
      <dgm:prSet/>
      <dgm:spPr/>
      <dgm:t>
        <a:bodyPr/>
        <a:lstStyle/>
        <a:p>
          <a:endParaRPr lang="en-US"/>
        </a:p>
      </dgm:t>
    </dgm:pt>
    <dgm:pt modelId="{195D3B91-6CBE-494C-BABF-832C752B72A2}">
      <dgm:prSet/>
      <dgm:spPr/>
      <dgm:t>
        <a:bodyPr/>
        <a:lstStyle/>
        <a:p>
          <a:r>
            <a:rPr lang="en-CA" b="0" i="0"/>
            <a:t>Random Forest </a:t>
          </a:r>
          <a:endParaRPr lang="en-US"/>
        </a:p>
      </dgm:t>
    </dgm:pt>
    <dgm:pt modelId="{16DE1EAD-6122-4A07-8F17-3F7B03617D00}" type="parTrans" cxnId="{9C9554C6-D96E-4EFC-8AD8-1E4834648AE5}">
      <dgm:prSet/>
      <dgm:spPr/>
      <dgm:t>
        <a:bodyPr/>
        <a:lstStyle/>
        <a:p>
          <a:endParaRPr lang="en-US"/>
        </a:p>
      </dgm:t>
    </dgm:pt>
    <dgm:pt modelId="{C3FD724D-004E-4A07-BCA2-36D6BC61D2C3}" type="sibTrans" cxnId="{9C9554C6-D96E-4EFC-8AD8-1E4834648AE5}">
      <dgm:prSet/>
      <dgm:spPr/>
      <dgm:t>
        <a:bodyPr/>
        <a:lstStyle/>
        <a:p>
          <a:endParaRPr lang="en-US"/>
        </a:p>
      </dgm:t>
    </dgm:pt>
    <dgm:pt modelId="{8D5A3324-C4A2-43A7-8CEB-9F377DDF1918}">
      <dgm:prSet/>
      <dgm:spPr/>
      <dgm:t>
        <a:bodyPr/>
        <a:lstStyle/>
        <a:p>
          <a:r>
            <a:rPr lang="en-CA" b="0" i="0"/>
            <a:t>Decision Tree </a:t>
          </a:r>
          <a:endParaRPr lang="en-US"/>
        </a:p>
      </dgm:t>
    </dgm:pt>
    <dgm:pt modelId="{1D3FD312-74BC-48EF-A492-F7C8CA7AD4C9}" type="parTrans" cxnId="{43655C2F-D87C-4CD7-B047-6E7358BCE098}">
      <dgm:prSet/>
      <dgm:spPr/>
      <dgm:t>
        <a:bodyPr/>
        <a:lstStyle/>
        <a:p>
          <a:endParaRPr lang="en-US"/>
        </a:p>
      </dgm:t>
    </dgm:pt>
    <dgm:pt modelId="{9C7FACE0-7A4B-4ED0-ACCD-161F079DAE7B}" type="sibTrans" cxnId="{43655C2F-D87C-4CD7-B047-6E7358BCE098}">
      <dgm:prSet/>
      <dgm:spPr/>
      <dgm:t>
        <a:bodyPr/>
        <a:lstStyle/>
        <a:p>
          <a:endParaRPr lang="en-US"/>
        </a:p>
      </dgm:t>
    </dgm:pt>
    <dgm:pt modelId="{3AEE451A-5DBD-4EAD-8916-C6EA3BE6892F}">
      <dgm:prSet/>
      <dgm:spPr/>
      <dgm:t>
        <a:bodyPr/>
        <a:lstStyle/>
        <a:p>
          <a:r>
            <a:rPr lang="en-CA" b="0" i="0"/>
            <a:t>K-Nearest Neighbors</a:t>
          </a:r>
          <a:endParaRPr lang="en-US"/>
        </a:p>
      </dgm:t>
    </dgm:pt>
    <dgm:pt modelId="{1F2F9995-8370-4713-A1D4-6C7D1054420F}" type="parTrans" cxnId="{C55B423A-C768-4C05-8DD0-12994EE791B8}">
      <dgm:prSet/>
      <dgm:spPr/>
      <dgm:t>
        <a:bodyPr/>
        <a:lstStyle/>
        <a:p>
          <a:endParaRPr lang="en-US"/>
        </a:p>
      </dgm:t>
    </dgm:pt>
    <dgm:pt modelId="{1F765C53-749A-4EAD-BFAC-5E18A7E330CA}" type="sibTrans" cxnId="{C55B423A-C768-4C05-8DD0-12994EE791B8}">
      <dgm:prSet/>
      <dgm:spPr/>
      <dgm:t>
        <a:bodyPr/>
        <a:lstStyle/>
        <a:p>
          <a:endParaRPr lang="en-US"/>
        </a:p>
      </dgm:t>
    </dgm:pt>
    <dgm:pt modelId="{05F46C5D-30A2-40EC-9CB5-F717BF920392}">
      <dgm:prSet/>
      <dgm:spPr/>
      <dgm:t>
        <a:bodyPr/>
        <a:lstStyle/>
        <a:p>
          <a:r>
            <a:rPr lang="en-CA" b="0" i="0" dirty="0"/>
            <a:t>Used Amazon, Google, META, and Netflix stock data to assist in predicting the trend of Apple stock</a:t>
          </a:r>
          <a:endParaRPr lang="en-US" dirty="0"/>
        </a:p>
      </dgm:t>
    </dgm:pt>
    <dgm:pt modelId="{E61F7F81-DA93-41A1-9CBA-1EF6FA3AD0C0}" type="parTrans" cxnId="{2F37BF8C-0F09-4D81-9435-A7C77688B1FA}">
      <dgm:prSet/>
      <dgm:spPr/>
      <dgm:t>
        <a:bodyPr/>
        <a:lstStyle/>
        <a:p>
          <a:endParaRPr lang="en-US"/>
        </a:p>
      </dgm:t>
    </dgm:pt>
    <dgm:pt modelId="{506C0B7A-478C-4C6E-8A18-3C38EC2952A7}" type="sibTrans" cxnId="{2F37BF8C-0F09-4D81-9435-A7C77688B1FA}">
      <dgm:prSet/>
      <dgm:spPr/>
      <dgm:t>
        <a:bodyPr/>
        <a:lstStyle/>
        <a:p>
          <a:endParaRPr lang="en-US"/>
        </a:p>
      </dgm:t>
    </dgm:pt>
    <dgm:pt modelId="{0D048772-DD6D-4A36-800F-54A0A5B9838D}">
      <dgm:prSet/>
      <dgm:spPr/>
      <dgm:t>
        <a:bodyPr/>
        <a:lstStyle/>
        <a:p>
          <a:r>
            <a:rPr lang="en-CA" b="0" i="0"/>
            <a:t>Study may inform investment strategies</a:t>
          </a:r>
          <a:endParaRPr lang="en-US"/>
        </a:p>
      </dgm:t>
    </dgm:pt>
    <dgm:pt modelId="{4598BE7A-DE28-4BAD-90C8-4CF86E321985}" type="parTrans" cxnId="{08BEAE00-D0CA-44D1-9161-9CB13C85DA31}">
      <dgm:prSet/>
      <dgm:spPr/>
      <dgm:t>
        <a:bodyPr/>
        <a:lstStyle/>
        <a:p>
          <a:endParaRPr lang="en-US"/>
        </a:p>
      </dgm:t>
    </dgm:pt>
    <dgm:pt modelId="{C51CBA4F-DC5C-4C6E-BE84-6395B46F5D6A}" type="sibTrans" cxnId="{08BEAE00-D0CA-44D1-9161-9CB13C85DA31}">
      <dgm:prSet/>
      <dgm:spPr/>
      <dgm:t>
        <a:bodyPr/>
        <a:lstStyle/>
        <a:p>
          <a:endParaRPr lang="en-US"/>
        </a:p>
      </dgm:t>
    </dgm:pt>
    <dgm:pt modelId="{E35062F5-63D6-4D49-9DEB-B7E9371AF754}" type="pres">
      <dgm:prSet presAssocID="{A04CD79B-7A68-477F-9345-8E062E348C3A}" presName="hierChild1" presStyleCnt="0">
        <dgm:presLayoutVars>
          <dgm:chPref val="1"/>
          <dgm:dir/>
          <dgm:animOne val="branch"/>
          <dgm:animLvl val="lvl"/>
          <dgm:resizeHandles/>
        </dgm:presLayoutVars>
      </dgm:prSet>
      <dgm:spPr/>
    </dgm:pt>
    <dgm:pt modelId="{C1D71E0A-F351-4A4D-85A3-848901C7F461}" type="pres">
      <dgm:prSet presAssocID="{0F9CC72C-93DA-44F3-8480-755D64E489D6}" presName="hierRoot1" presStyleCnt="0"/>
      <dgm:spPr/>
    </dgm:pt>
    <dgm:pt modelId="{E68A1152-115A-F149-8908-4B08496A7F31}" type="pres">
      <dgm:prSet presAssocID="{0F9CC72C-93DA-44F3-8480-755D64E489D6}" presName="composite" presStyleCnt="0"/>
      <dgm:spPr/>
    </dgm:pt>
    <dgm:pt modelId="{6EFDDBC8-EF89-5947-BD3D-B632ACFEA7BF}" type="pres">
      <dgm:prSet presAssocID="{0F9CC72C-93DA-44F3-8480-755D64E489D6}" presName="background" presStyleLbl="node0" presStyleIdx="0" presStyleCnt="4"/>
      <dgm:spPr/>
    </dgm:pt>
    <dgm:pt modelId="{7B2196AD-5491-8C4A-AD43-8B267FE65289}" type="pres">
      <dgm:prSet presAssocID="{0F9CC72C-93DA-44F3-8480-755D64E489D6}" presName="text" presStyleLbl="fgAcc0" presStyleIdx="0" presStyleCnt="4">
        <dgm:presLayoutVars>
          <dgm:chPref val="3"/>
        </dgm:presLayoutVars>
      </dgm:prSet>
      <dgm:spPr/>
    </dgm:pt>
    <dgm:pt modelId="{35369C32-9E45-894B-90A6-CE855AEB610E}" type="pres">
      <dgm:prSet presAssocID="{0F9CC72C-93DA-44F3-8480-755D64E489D6}" presName="hierChild2" presStyleCnt="0"/>
      <dgm:spPr/>
    </dgm:pt>
    <dgm:pt modelId="{7CCA293C-A600-BD4F-B843-7112A44F75A7}" type="pres">
      <dgm:prSet presAssocID="{9B39A1E9-4A27-44C2-8297-982E4745DF9A}" presName="hierRoot1" presStyleCnt="0"/>
      <dgm:spPr/>
    </dgm:pt>
    <dgm:pt modelId="{087719A9-B4DC-7B45-A068-945D626AE108}" type="pres">
      <dgm:prSet presAssocID="{9B39A1E9-4A27-44C2-8297-982E4745DF9A}" presName="composite" presStyleCnt="0"/>
      <dgm:spPr/>
    </dgm:pt>
    <dgm:pt modelId="{5A77121C-CCF5-CD43-85A1-3D692878C8C6}" type="pres">
      <dgm:prSet presAssocID="{9B39A1E9-4A27-44C2-8297-982E4745DF9A}" presName="background" presStyleLbl="node0" presStyleIdx="1" presStyleCnt="4"/>
      <dgm:spPr/>
    </dgm:pt>
    <dgm:pt modelId="{A678180F-364D-CF46-84C1-A15D6AEB2741}" type="pres">
      <dgm:prSet presAssocID="{9B39A1E9-4A27-44C2-8297-982E4745DF9A}" presName="text" presStyleLbl="fgAcc0" presStyleIdx="1" presStyleCnt="4">
        <dgm:presLayoutVars>
          <dgm:chPref val="3"/>
        </dgm:presLayoutVars>
      </dgm:prSet>
      <dgm:spPr/>
    </dgm:pt>
    <dgm:pt modelId="{AE9CF6D5-B6E8-8945-B864-888BA702C61A}" type="pres">
      <dgm:prSet presAssocID="{9B39A1E9-4A27-44C2-8297-982E4745DF9A}" presName="hierChild2" presStyleCnt="0"/>
      <dgm:spPr/>
    </dgm:pt>
    <dgm:pt modelId="{BC4CEA84-8A7D-174A-8F4A-46985F6E80F1}" type="pres">
      <dgm:prSet presAssocID="{05E87503-1A36-4F4E-B1AE-E329BB63A928}" presName="Name10" presStyleLbl="parChTrans1D2" presStyleIdx="0" presStyleCnt="4"/>
      <dgm:spPr/>
    </dgm:pt>
    <dgm:pt modelId="{443D4A48-FCB9-3546-BBEF-CCE747EAC394}" type="pres">
      <dgm:prSet presAssocID="{F704CE00-2855-43A0-8E5D-AA3761812F7C}" presName="hierRoot2" presStyleCnt="0"/>
      <dgm:spPr/>
    </dgm:pt>
    <dgm:pt modelId="{14163FDF-7548-8B46-922F-1B9A7EB18E8F}" type="pres">
      <dgm:prSet presAssocID="{F704CE00-2855-43A0-8E5D-AA3761812F7C}" presName="composite2" presStyleCnt="0"/>
      <dgm:spPr/>
    </dgm:pt>
    <dgm:pt modelId="{8D276DB7-1FA4-9442-892C-B6A178603B00}" type="pres">
      <dgm:prSet presAssocID="{F704CE00-2855-43A0-8E5D-AA3761812F7C}" presName="background2" presStyleLbl="node2" presStyleIdx="0" presStyleCnt="4"/>
      <dgm:spPr/>
    </dgm:pt>
    <dgm:pt modelId="{556437C1-E304-4949-9A40-829F8B73187F}" type="pres">
      <dgm:prSet presAssocID="{F704CE00-2855-43A0-8E5D-AA3761812F7C}" presName="text2" presStyleLbl="fgAcc2" presStyleIdx="0" presStyleCnt="4">
        <dgm:presLayoutVars>
          <dgm:chPref val="3"/>
        </dgm:presLayoutVars>
      </dgm:prSet>
      <dgm:spPr/>
    </dgm:pt>
    <dgm:pt modelId="{288DE27D-64BA-1542-AA79-B62936CF62DF}" type="pres">
      <dgm:prSet presAssocID="{F704CE00-2855-43A0-8E5D-AA3761812F7C}" presName="hierChild3" presStyleCnt="0"/>
      <dgm:spPr/>
    </dgm:pt>
    <dgm:pt modelId="{0599C0F8-30E8-3143-B2E9-EEF475331B4E}" type="pres">
      <dgm:prSet presAssocID="{16DE1EAD-6122-4A07-8F17-3F7B03617D00}" presName="Name10" presStyleLbl="parChTrans1D2" presStyleIdx="1" presStyleCnt="4"/>
      <dgm:spPr/>
    </dgm:pt>
    <dgm:pt modelId="{DF5DCA1E-0A38-F146-82CC-CA524B03AA7D}" type="pres">
      <dgm:prSet presAssocID="{195D3B91-6CBE-494C-BABF-832C752B72A2}" presName="hierRoot2" presStyleCnt="0"/>
      <dgm:spPr/>
    </dgm:pt>
    <dgm:pt modelId="{A6B48632-1F7D-2644-9594-3DBA6A5FD66B}" type="pres">
      <dgm:prSet presAssocID="{195D3B91-6CBE-494C-BABF-832C752B72A2}" presName="composite2" presStyleCnt="0"/>
      <dgm:spPr/>
    </dgm:pt>
    <dgm:pt modelId="{EC3F9B8C-9949-AC4B-91AD-C8EAE1088EDD}" type="pres">
      <dgm:prSet presAssocID="{195D3B91-6CBE-494C-BABF-832C752B72A2}" presName="background2" presStyleLbl="node2" presStyleIdx="1" presStyleCnt="4"/>
      <dgm:spPr/>
    </dgm:pt>
    <dgm:pt modelId="{6FDA9318-E56C-D741-A4C9-294B29CDB24B}" type="pres">
      <dgm:prSet presAssocID="{195D3B91-6CBE-494C-BABF-832C752B72A2}" presName="text2" presStyleLbl="fgAcc2" presStyleIdx="1" presStyleCnt="4">
        <dgm:presLayoutVars>
          <dgm:chPref val="3"/>
        </dgm:presLayoutVars>
      </dgm:prSet>
      <dgm:spPr/>
    </dgm:pt>
    <dgm:pt modelId="{54782A76-1E5A-8348-8F95-15B0D3720EE0}" type="pres">
      <dgm:prSet presAssocID="{195D3B91-6CBE-494C-BABF-832C752B72A2}" presName="hierChild3" presStyleCnt="0"/>
      <dgm:spPr/>
    </dgm:pt>
    <dgm:pt modelId="{1DD1E0B8-124C-E145-8C1D-0504E6BEB820}" type="pres">
      <dgm:prSet presAssocID="{1D3FD312-74BC-48EF-A492-F7C8CA7AD4C9}" presName="Name10" presStyleLbl="parChTrans1D2" presStyleIdx="2" presStyleCnt="4"/>
      <dgm:spPr/>
    </dgm:pt>
    <dgm:pt modelId="{2F9B10ED-7C64-4449-AA70-BC5129365ED6}" type="pres">
      <dgm:prSet presAssocID="{8D5A3324-C4A2-43A7-8CEB-9F377DDF1918}" presName="hierRoot2" presStyleCnt="0"/>
      <dgm:spPr/>
    </dgm:pt>
    <dgm:pt modelId="{D14EF465-B5B2-2346-B193-A35BCE4A575B}" type="pres">
      <dgm:prSet presAssocID="{8D5A3324-C4A2-43A7-8CEB-9F377DDF1918}" presName="composite2" presStyleCnt="0"/>
      <dgm:spPr/>
    </dgm:pt>
    <dgm:pt modelId="{C7963A0A-7156-2E4D-8B2F-3DDAFD480C58}" type="pres">
      <dgm:prSet presAssocID="{8D5A3324-C4A2-43A7-8CEB-9F377DDF1918}" presName="background2" presStyleLbl="node2" presStyleIdx="2" presStyleCnt="4"/>
      <dgm:spPr/>
    </dgm:pt>
    <dgm:pt modelId="{E456F066-D26D-834A-8758-6810F80EEF15}" type="pres">
      <dgm:prSet presAssocID="{8D5A3324-C4A2-43A7-8CEB-9F377DDF1918}" presName="text2" presStyleLbl="fgAcc2" presStyleIdx="2" presStyleCnt="4">
        <dgm:presLayoutVars>
          <dgm:chPref val="3"/>
        </dgm:presLayoutVars>
      </dgm:prSet>
      <dgm:spPr/>
    </dgm:pt>
    <dgm:pt modelId="{0A677EF9-5EE9-0245-B1D2-39FEE6BF1DE9}" type="pres">
      <dgm:prSet presAssocID="{8D5A3324-C4A2-43A7-8CEB-9F377DDF1918}" presName="hierChild3" presStyleCnt="0"/>
      <dgm:spPr/>
    </dgm:pt>
    <dgm:pt modelId="{969703D1-79EA-0F46-AE72-4EF2A92E6021}" type="pres">
      <dgm:prSet presAssocID="{1F2F9995-8370-4713-A1D4-6C7D1054420F}" presName="Name10" presStyleLbl="parChTrans1D2" presStyleIdx="3" presStyleCnt="4"/>
      <dgm:spPr/>
    </dgm:pt>
    <dgm:pt modelId="{04F2D807-747C-DE45-8939-F8856F307E31}" type="pres">
      <dgm:prSet presAssocID="{3AEE451A-5DBD-4EAD-8916-C6EA3BE6892F}" presName="hierRoot2" presStyleCnt="0"/>
      <dgm:spPr/>
    </dgm:pt>
    <dgm:pt modelId="{661398D5-58ED-B248-A67C-B8A7EC1C9588}" type="pres">
      <dgm:prSet presAssocID="{3AEE451A-5DBD-4EAD-8916-C6EA3BE6892F}" presName="composite2" presStyleCnt="0"/>
      <dgm:spPr/>
    </dgm:pt>
    <dgm:pt modelId="{54213831-F997-6C49-958F-9519052D41F2}" type="pres">
      <dgm:prSet presAssocID="{3AEE451A-5DBD-4EAD-8916-C6EA3BE6892F}" presName="background2" presStyleLbl="node2" presStyleIdx="3" presStyleCnt="4"/>
      <dgm:spPr/>
    </dgm:pt>
    <dgm:pt modelId="{3C142519-137E-4142-8B6A-9B09D3F30611}" type="pres">
      <dgm:prSet presAssocID="{3AEE451A-5DBD-4EAD-8916-C6EA3BE6892F}" presName="text2" presStyleLbl="fgAcc2" presStyleIdx="3" presStyleCnt="4">
        <dgm:presLayoutVars>
          <dgm:chPref val="3"/>
        </dgm:presLayoutVars>
      </dgm:prSet>
      <dgm:spPr/>
    </dgm:pt>
    <dgm:pt modelId="{0C43BE15-0DCE-CB4A-9CBE-EFF3C7BF3C29}" type="pres">
      <dgm:prSet presAssocID="{3AEE451A-5DBD-4EAD-8916-C6EA3BE6892F}" presName="hierChild3" presStyleCnt="0"/>
      <dgm:spPr/>
    </dgm:pt>
    <dgm:pt modelId="{B313EDC5-7F42-B948-A553-9E9BFB25786F}" type="pres">
      <dgm:prSet presAssocID="{05F46C5D-30A2-40EC-9CB5-F717BF920392}" presName="hierRoot1" presStyleCnt="0"/>
      <dgm:spPr/>
    </dgm:pt>
    <dgm:pt modelId="{9C488011-EF3F-6F45-8259-A2105437BBF1}" type="pres">
      <dgm:prSet presAssocID="{05F46C5D-30A2-40EC-9CB5-F717BF920392}" presName="composite" presStyleCnt="0"/>
      <dgm:spPr/>
    </dgm:pt>
    <dgm:pt modelId="{73DE82DD-BDFE-984A-9380-5F6EDB6DB660}" type="pres">
      <dgm:prSet presAssocID="{05F46C5D-30A2-40EC-9CB5-F717BF920392}" presName="background" presStyleLbl="node0" presStyleIdx="2" presStyleCnt="4"/>
      <dgm:spPr/>
    </dgm:pt>
    <dgm:pt modelId="{97CA199D-BFC6-9648-909C-1DE4C360CB4C}" type="pres">
      <dgm:prSet presAssocID="{05F46C5D-30A2-40EC-9CB5-F717BF920392}" presName="text" presStyleLbl="fgAcc0" presStyleIdx="2" presStyleCnt="4">
        <dgm:presLayoutVars>
          <dgm:chPref val="3"/>
        </dgm:presLayoutVars>
      </dgm:prSet>
      <dgm:spPr/>
    </dgm:pt>
    <dgm:pt modelId="{9412DEF6-3C87-CC49-99E5-48063D49C607}" type="pres">
      <dgm:prSet presAssocID="{05F46C5D-30A2-40EC-9CB5-F717BF920392}" presName="hierChild2" presStyleCnt="0"/>
      <dgm:spPr/>
    </dgm:pt>
    <dgm:pt modelId="{3AC605B2-E6BF-8E4A-B67C-C5087BD06611}" type="pres">
      <dgm:prSet presAssocID="{0D048772-DD6D-4A36-800F-54A0A5B9838D}" presName="hierRoot1" presStyleCnt="0"/>
      <dgm:spPr/>
    </dgm:pt>
    <dgm:pt modelId="{ECDDD4CD-BEB9-8B47-B2A6-A8875F16EFA0}" type="pres">
      <dgm:prSet presAssocID="{0D048772-DD6D-4A36-800F-54A0A5B9838D}" presName="composite" presStyleCnt="0"/>
      <dgm:spPr/>
    </dgm:pt>
    <dgm:pt modelId="{433E4E22-A0C1-6647-BE09-A62845494FA7}" type="pres">
      <dgm:prSet presAssocID="{0D048772-DD6D-4A36-800F-54A0A5B9838D}" presName="background" presStyleLbl="node0" presStyleIdx="3" presStyleCnt="4"/>
      <dgm:spPr/>
    </dgm:pt>
    <dgm:pt modelId="{2797EA5F-F24E-9D4A-95E2-64A9EEF2B6CB}" type="pres">
      <dgm:prSet presAssocID="{0D048772-DD6D-4A36-800F-54A0A5B9838D}" presName="text" presStyleLbl="fgAcc0" presStyleIdx="3" presStyleCnt="4">
        <dgm:presLayoutVars>
          <dgm:chPref val="3"/>
        </dgm:presLayoutVars>
      </dgm:prSet>
      <dgm:spPr/>
    </dgm:pt>
    <dgm:pt modelId="{8BE0F804-66C3-BD43-97CD-5CD27899217D}" type="pres">
      <dgm:prSet presAssocID="{0D048772-DD6D-4A36-800F-54A0A5B9838D}" presName="hierChild2" presStyleCnt="0"/>
      <dgm:spPr/>
    </dgm:pt>
  </dgm:ptLst>
  <dgm:cxnLst>
    <dgm:cxn modelId="{08BEAE00-D0CA-44D1-9161-9CB13C85DA31}" srcId="{A04CD79B-7A68-477F-9345-8E062E348C3A}" destId="{0D048772-DD6D-4A36-800F-54A0A5B9838D}" srcOrd="3" destOrd="0" parTransId="{4598BE7A-DE28-4BAD-90C8-4CF86E321985}" sibTransId="{C51CBA4F-DC5C-4C6E-BE84-6395B46F5D6A}"/>
    <dgm:cxn modelId="{AD94C50A-2CDD-DF40-85B2-133840AFAAB5}" type="presOf" srcId="{0D048772-DD6D-4A36-800F-54A0A5B9838D}" destId="{2797EA5F-F24E-9D4A-95E2-64A9EEF2B6CB}" srcOrd="0" destOrd="0" presId="urn:microsoft.com/office/officeart/2005/8/layout/hierarchy1"/>
    <dgm:cxn modelId="{43655C2F-D87C-4CD7-B047-6E7358BCE098}" srcId="{9B39A1E9-4A27-44C2-8297-982E4745DF9A}" destId="{8D5A3324-C4A2-43A7-8CEB-9F377DDF1918}" srcOrd="2" destOrd="0" parTransId="{1D3FD312-74BC-48EF-A492-F7C8CA7AD4C9}" sibTransId="{9C7FACE0-7A4B-4ED0-ACCD-161F079DAE7B}"/>
    <dgm:cxn modelId="{C55B423A-C768-4C05-8DD0-12994EE791B8}" srcId="{9B39A1E9-4A27-44C2-8297-982E4745DF9A}" destId="{3AEE451A-5DBD-4EAD-8916-C6EA3BE6892F}" srcOrd="3" destOrd="0" parTransId="{1F2F9995-8370-4713-A1D4-6C7D1054420F}" sibTransId="{1F765C53-749A-4EAD-BFAC-5E18A7E330CA}"/>
    <dgm:cxn modelId="{FAD4A73C-5BB9-7C48-A79C-A7C946FC0953}" type="presOf" srcId="{1D3FD312-74BC-48EF-A492-F7C8CA7AD4C9}" destId="{1DD1E0B8-124C-E145-8C1D-0504E6BEB820}" srcOrd="0" destOrd="0" presId="urn:microsoft.com/office/officeart/2005/8/layout/hierarchy1"/>
    <dgm:cxn modelId="{C4A95243-F55C-E647-BC49-418BD8B14735}" type="presOf" srcId="{8D5A3324-C4A2-43A7-8CEB-9F377DDF1918}" destId="{E456F066-D26D-834A-8758-6810F80EEF15}" srcOrd="0" destOrd="0" presId="urn:microsoft.com/office/officeart/2005/8/layout/hierarchy1"/>
    <dgm:cxn modelId="{DE6ED365-DA0F-4646-88FC-9B1A37C4CBE5}" type="presOf" srcId="{1F2F9995-8370-4713-A1D4-6C7D1054420F}" destId="{969703D1-79EA-0F46-AE72-4EF2A92E6021}" srcOrd="0" destOrd="0" presId="urn:microsoft.com/office/officeart/2005/8/layout/hierarchy1"/>
    <dgm:cxn modelId="{3CCE8C46-162F-CE41-8780-84589C2E2BF1}" type="presOf" srcId="{195D3B91-6CBE-494C-BABF-832C752B72A2}" destId="{6FDA9318-E56C-D741-A4C9-294B29CDB24B}" srcOrd="0" destOrd="0" presId="urn:microsoft.com/office/officeart/2005/8/layout/hierarchy1"/>
    <dgm:cxn modelId="{1AA12F6B-0F34-DF41-98A9-DAEC6ECA93BB}" type="presOf" srcId="{0F9CC72C-93DA-44F3-8480-755D64E489D6}" destId="{7B2196AD-5491-8C4A-AD43-8B267FE65289}" srcOrd="0" destOrd="0" presId="urn:microsoft.com/office/officeart/2005/8/layout/hierarchy1"/>
    <dgm:cxn modelId="{F3121076-D50F-D940-A058-055F0A62B152}" type="presOf" srcId="{05E87503-1A36-4F4E-B1AE-E329BB63A928}" destId="{BC4CEA84-8A7D-174A-8F4A-46985F6E80F1}" srcOrd="0" destOrd="0" presId="urn:microsoft.com/office/officeart/2005/8/layout/hierarchy1"/>
    <dgm:cxn modelId="{2F37BF8C-0F09-4D81-9435-A7C77688B1FA}" srcId="{A04CD79B-7A68-477F-9345-8E062E348C3A}" destId="{05F46C5D-30A2-40EC-9CB5-F717BF920392}" srcOrd="2" destOrd="0" parTransId="{E61F7F81-DA93-41A1-9CBA-1EF6FA3AD0C0}" sibTransId="{506C0B7A-478C-4C6E-8A18-3C38EC2952A7}"/>
    <dgm:cxn modelId="{3D69D58F-2113-334A-9CAD-8AFF910F8A4A}" type="presOf" srcId="{A04CD79B-7A68-477F-9345-8E062E348C3A}" destId="{E35062F5-63D6-4D49-9DEB-B7E9371AF754}" srcOrd="0" destOrd="0" presId="urn:microsoft.com/office/officeart/2005/8/layout/hierarchy1"/>
    <dgm:cxn modelId="{22A14296-F3A2-4B70-B9A9-4C08596DC5C7}" srcId="{9B39A1E9-4A27-44C2-8297-982E4745DF9A}" destId="{F704CE00-2855-43A0-8E5D-AA3761812F7C}" srcOrd="0" destOrd="0" parTransId="{05E87503-1A36-4F4E-B1AE-E329BB63A928}" sibTransId="{ABA9DB80-D910-4DD5-86DD-3C24489C2132}"/>
    <dgm:cxn modelId="{9C9554C6-D96E-4EFC-8AD8-1E4834648AE5}" srcId="{9B39A1E9-4A27-44C2-8297-982E4745DF9A}" destId="{195D3B91-6CBE-494C-BABF-832C752B72A2}" srcOrd="1" destOrd="0" parTransId="{16DE1EAD-6122-4A07-8F17-3F7B03617D00}" sibTransId="{C3FD724D-004E-4A07-BCA2-36D6BC61D2C3}"/>
    <dgm:cxn modelId="{A86926D2-B567-C046-9AF1-60CCA2C38DBF}" type="presOf" srcId="{F704CE00-2855-43A0-8E5D-AA3761812F7C}" destId="{556437C1-E304-4949-9A40-829F8B73187F}" srcOrd="0" destOrd="0" presId="urn:microsoft.com/office/officeart/2005/8/layout/hierarchy1"/>
    <dgm:cxn modelId="{A9DCADF1-2044-4AF7-AFA5-B322E23306C4}" srcId="{A04CD79B-7A68-477F-9345-8E062E348C3A}" destId="{9B39A1E9-4A27-44C2-8297-982E4745DF9A}" srcOrd="1" destOrd="0" parTransId="{9767F80D-4B89-415B-9162-57E44155F2C1}" sibTransId="{90304E1F-B498-4AE1-ACBE-C68B7EB431E9}"/>
    <dgm:cxn modelId="{6FE90BF3-AC7F-2847-A6BE-89F9F56ACA86}" type="presOf" srcId="{05F46C5D-30A2-40EC-9CB5-F717BF920392}" destId="{97CA199D-BFC6-9648-909C-1DE4C360CB4C}" srcOrd="0" destOrd="0" presId="urn:microsoft.com/office/officeart/2005/8/layout/hierarchy1"/>
    <dgm:cxn modelId="{02CC8BF9-57E6-4E4D-9DB6-57C6CC55AB52}" srcId="{A04CD79B-7A68-477F-9345-8E062E348C3A}" destId="{0F9CC72C-93DA-44F3-8480-755D64E489D6}" srcOrd="0" destOrd="0" parTransId="{BE43B302-BC47-4EE5-BEC9-F1DAE7526493}" sibTransId="{F5A5E69E-0774-4A38-9083-549968B541C7}"/>
    <dgm:cxn modelId="{A283CDFA-E9AA-924B-A3A6-82AF738FB7DF}" type="presOf" srcId="{3AEE451A-5DBD-4EAD-8916-C6EA3BE6892F}" destId="{3C142519-137E-4142-8B6A-9B09D3F30611}" srcOrd="0" destOrd="0" presId="urn:microsoft.com/office/officeart/2005/8/layout/hierarchy1"/>
    <dgm:cxn modelId="{E693EBFC-90D7-3848-A202-396D796C2208}" type="presOf" srcId="{16DE1EAD-6122-4A07-8F17-3F7B03617D00}" destId="{0599C0F8-30E8-3143-B2E9-EEF475331B4E}" srcOrd="0" destOrd="0" presId="urn:microsoft.com/office/officeart/2005/8/layout/hierarchy1"/>
    <dgm:cxn modelId="{9EDB00FF-7CD1-AA4A-8CDB-3C8700FF7C46}" type="presOf" srcId="{9B39A1E9-4A27-44C2-8297-982E4745DF9A}" destId="{A678180F-364D-CF46-84C1-A15D6AEB2741}" srcOrd="0" destOrd="0" presId="urn:microsoft.com/office/officeart/2005/8/layout/hierarchy1"/>
    <dgm:cxn modelId="{7C90DD83-EA30-6C49-8874-752BFBE137B4}" type="presParOf" srcId="{E35062F5-63D6-4D49-9DEB-B7E9371AF754}" destId="{C1D71E0A-F351-4A4D-85A3-848901C7F461}" srcOrd="0" destOrd="0" presId="urn:microsoft.com/office/officeart/2005/8/layout/hierarchy1"/>
    <dgm:cxn modelId="{21E4B4B9-3652-E043-9A17-F1F2C13434E1}" type="presParOf" srcId="{C1D71E0A-F351-4A4D-85A3-848901C7F461}" destId="{E68A1152-115A-F149-8908-4B08496A7F31}" srcOrd="0" destOrd="0" presId="urn:microsoft.com/office/officeart/2005/8/layout/hierarchy1"/>
    <dgm:cxn modelId="{8E012040-A319-9A4D-9C39-042EE5ADFB95}" type="presParOf" srcId="{E68A1152-115A-F149-8908-4B08496A7F31}" destId="{6EFDDBC8-EF89-5947-BD3D-B632ACFEA7BF}" srcOrd="0" destOrd="0" presId="urn:microsoft.com/office/officeart/2005/8/layout/hierarchy1"/>
    <dgm:cxn modelId="{8E13F00E-530A-7947-860A-32E4694B764D}" type="presParOf" srcId="{E68A1152-115A-F149-8908-4B08496A7F31}" destId="{7B2196AD-5491-8C4A-AD43-8B267FE65289}" srcOrd="1" destOrd="0" presId="urn:microsoft.com/office/officeart/2005/8/layout/hierarchy1"/>
    <dgm:cxn modelId="{D79DC11C-15AA-8E43-BFB8-A4C8D4D0CA03}" type="presParOf" srcId="{C1D71E0A-F351-4A4D-85A3-848901C7F461}" destId="{35369C32-9E45-894B-90A6-CE855AEB610E}" srcOrd="1" destOrd="0" presId="urn:microsoft.com/office/officeart/2005/8/layout/hierarchy1"/>
    <dgm:cxn modelId="{7283FD88-C33D-7141-9BD9-2692DF87938B}" type="presParOf" srcId="{E35062F5-63D6-4D49-9DEB-B7E9371AF754}" destId="{7CCA293C-A600-BD4F-B843-7112A44F75A7}" srcOrd="1" destOrd="0" presId="urn:microsoft.com/office/officeart/2005/8/layout/hierarchy1"/>
    <dgm:cxn modelId="{6E7D60AB-8908-444A-AA5C-D80EF506F0B9}" type="presParOf" srcId="{7CCA293C-A600-BD4F-B843-7112A44F75A7}" destId="{087719A9-B4DC-7B45-A068-945D626AE108}" srcOrd="0" destOrd="0" presId="urn:microsoft.com/office/officeart/2005/8/layout/hierarchy1"/>
    <dgm:cxn modelId="{CEB89199-9DA1-F14B-89FA-3ACC57A34AF8}" type="presParOf" srcId="{087719A9-B4DC-7B45-A068-945D626AE108}" destId="{5A77121C-CCF5-CD43-85A1-3D692878C8C6}" srcOrd="0" destOrd="0" presId="urn:microsoft.com/office/officeart/2005/8/layout/hierarchy1"/>
    <dgm:cxn modelId="{82522F09-27A9-4947-A432-937FE85C0255}" type="presParOf" srcId="{087719A9-B4DC-7B45-A068-945D626AE108}" destId="{A678180F-364D-CF46-84C1-A15D6AEB2741}" srcOrd="1" destOrd="0" presId="urn:microsoft.com/office/officeart/2005/8/layout/hierarchy1"/>
    <dgm:cxn modelId="{1C156BE7-ECE5-0846-960B-622A0D9A1031}" type="presParOf" srcId="{7CCA293C-A600-BD4F-B843-7112A44F75A7}" destId="{AE9CF6D5-B6E8-8945-B864-888BA702C61A}" srcOrd="1" destOrd="0" presId="urn:microsoft.com/office/officeart/2005/8/layout/hierarchy1"/>
    <dgm:cxn modelId="{95CAE52F-74F7-A448-90F8-2CB164836686}" type="presParOf" srcId="{AE9CF6D5-B6E8-8945-B864-888BA702C61A}" destId="{BC4CEA84-8A7D-174A-8F4A-46985F6E80F1}" srcOrd="0" destOrd="0" presId="urn:microsoft.com/office/officeart/2005/8/layout/hierarchy1"/>
    <dgm:cxn modelId="{842C97D4-0591-804D-8274-59B6CB038F03}" type="presParOf" srcId="{AE9CF6D5-B6E8-8945-B864-888BA702C61A}" destId="{443D4A48-FCB9-3546-BBEF-CCE747EAC394}" srcOrd="1" destOrd="0" presId="urn:microsoft.com/office/officeart/2005/8/layout/hierarchy1"/>
    <dgm:cxn modelId="{1B98F407-B58A-3E4D-849E-B53336E6185B}" type="presParOf" srcId="{443D4A48-FCB9-3546-BBEF-CCE747EAC394}" destId="{14163FDF-7548-8B46-922F-1B9A7EB18E8F}" srcOrd="0" destOrd="0" presId="urn:microsoft.com/office/officeart/2005/8/layout/hierarchy1"/>
    <dgm:cxn modelId="{166CB833-FD0D-4B47-A30A-8CDC7A36C173}" type="presParOf" srcId="{14163FDF-7548-8B46-922F-1B9A7EB18E8F}" destId="{8D276DB7-1FA4-9442-892C-B6A178603B00}" srcOrd="0" destOrd="0" presId="urn:microsoft.com/office/officeart/2005/8/layout/hierarchy1"/>
    <dgm:cxn modelId="{8E09D775-8FD2-EF44-BC8B-C82ED7A81561}" type="presParOf" srcId="{14163FDF-7548-8B46-922F-1B9A7EB18E8F}" destId="{556437C1-E304-4949-9A40-829F8B73187F}" srcOrd="1" destOrd="0" presId="urn:microsoft.com/office/officeart/2005/8/layout/hierarchy1"/>
    <dgm:cxn modelId="{4910B613-82C7-0F4F-AB50-37AB9BBDEAFE}" type="presParOf" srcId="{443D4A48-FCB9-3546-BBEF-CCE747EAC394}" destId="{288DE27D-64BA-1542-AA79-B62936CF62DF}" srcOrd="1" destOrd="0" presId="urn:microsoft.com/office/officeart/2005/8/layout/hierarchy1"/>
    <dgm:cxn modelId="{A88BBE6B-C97B-8B46-A3DB-A6F8A21A8AC4}" type="presParOf" srcId="{AE9CF6D5-B6E8-8945-B864-888BA702C61A}" destId="{0599C0F8-30E8-3143-B2E9-EEF475331B4E}" srcOrd="2" destOrd="0" presId="urn:microsoft.com/office/officeart/2005/8/layout/hierarchy1"/>
    <dgm:cxn modelId="{8D45CC5C-92E1-9049-A9FE-CF32C29E46AF}" type="presParOf" srcId="{AE9CF6D5-B6E8-8945-B864-888BA702C61A}" destId="{DF5DCA1E-0A38-F146-82CC-CA524B03AA7D}" srcOrd="3" destOrd="0" presId="urn:microsoft.com/office/officeart/2005/8/layout/hierarchy1"/>
    <dgm:cxn modelId="{0612BAF4-F80A-0A44-B405-62FF9AF98D03}" type="presParOf" srcId="{DF5DCA1E-0A38-F146-82CC-CA524B03AA7D}" destId="{A6B48632-1F7D-2644-9594-3DBA6A5FD66B}" srcOrd="0" destOrd="0" presId="urn:microsoft.com/office/officeart/2005/8/layout/hierarchy1"/>
    <dgm:cxn modelId="{EF67E756-CFC4-534F-B67D-E94EF3FF590C}" type="presParOf" srcId="{A6B48632-1F7D-2644-9594-3DBA6A5FD66B}" destId="{EC3F9B8C-9949-AC4B-91AD-C8EAE1088EDD}" srcOrd="0" destOrd="0" presId="urn:microsoft.com/office/officeart/2005/8/layout/hierarchy1"/>
    <dgm:cxn modelId="{69DBA94F-A8C6-9E40-AFB1-1B8BC6447AE8}" type="presParOf" srcId="{A6B48632-1F7D-2644-9594-3DBA6A5FD66B}" destId="{6FDA9318-E56C-D741-A4C9-294B29CDB24B}" srcOrd="1" destOrd="0" presId="urn:microsoft.com/office/officeart/2005/8/layout/hierarchy1"/>
    <dgm:cxn modelId="{62D1F446-4AA8-9A4D-81A0-B55CB01DDC78}" type="presParOf" srcId="{DF5DCA1E-0A38-F146-82CC-CA524B03AA7D}" destId="{54782A76-1E5A-8348-8F95-15B0D3720EE0}" srcOrd="1" destOrd="0" presId="urn:microsoft.com/office/officeart/2005/8/layout/hierarchy1"/>
    <dgm:cxn modelId="{720AF7DE-D59E-6347-9A06-3373D3CA8748}" type="presParOf" srcId="{AE9CF6D5-B6E8-8945-B864-888BA702C61A}" destId="{1DD1E0B8-124C-E145-8C1D-0504E6BEB820}" srcOrd="4" destOrd="0" presId="urn:microsoft.com/office/officeart/2005/8/layout/hierarchy1"/>
    <dgm:cxn modelId="{61408593-C312-A14E-9604-EA9636095055}" type="presParOf" srcId="{AE9CF6D5-B6E8-8945-B864-888BA702C61A}" destId="{2F9B10ED-7C64-4449-AA70-BC5129365ED6}" srcOrd="5" destOrd="0" presId="urn:microsoft.com/office/officeart/2005/8/layout/hierarchy1"/>
    <dgm:cxn modelId="{110E7AA6-3D6E-2E43-B5F7-293D081C820A}" type="presParOf" srcId="{2F9B10ED-7C64-4449-AA70-BC5129365ED6}" destId="{D14EF465-B5B2-2346-B193-A35BCE4A575B}" srcOrd="0" destOrd="0" presId="urn:microsoft.com/office/officeart/2005/8/layout/hierarchy1"/>
    <dgm:cxn modelId="{3384EEDD-D46B-1749-88D6-A30229B2E73C}" type="presParOf" srcId="{D14EF465-B5B2-2346-B193-A35BCE4A575B}" destId="{C7963A0A-7156-2E4D-8B2F-3DDAFD480C58}" srcOrd="0" destOrd="0" presId="urn:microsoft.com/office/officeart/2005/8/layout/hierarchy1"/>
    <dgm:cxn modelId="{99E63329-FF4D-064A-A166-6FD327E8B7D4}" type="presParOf" srcId="{D14EF465-B5B2-2346-B193-A35BCE4A575B}" destId="{E456F066-D26D-834A-8758-6810F80EEF15}" srcOrd="1" destOrd="0" presId="urn:microsoft.com/office/officeart/2005/8/layout/hierarchy1"/>
    <dgm:cxn modelId="{DA9E8B17-2051-AE41-B0E0-5407BF8ACCFC}" type="presParOf" srcId="{2F9B10ED-7C64-4449-AA70-BC5129365ED6}" destId="{0A677EF9-5EE9-0245-B1D2-39FEE6BF1DE9}" srcOrd="1" destOrd="0" presId="urn:microsoft.com/office/officeart/2005/8/layout/hierarchy1"/>
    <dgm:cxn modelId="{B1E67997-875D-174A-9664-BC537CBF1315}" type="presParOf" srcId="{AE9CF6D5-B6E8-8945-B864-888BA702C61A}" destId="{969703D1-79EA-0F46-AE72-4EF2A92E6021}" srcOrd="6" destOrd="0" presId="urn:microsoft.com/office/officeart/2005/8/layout/hierarchy1"/>
    <dgm:cxn modelId="{A4A242AC-33D3-D746-B439-429CA60A4EA2}" type="presParOf" srcId="{AE9CF6D5-B6E8-8945-B864-888BA702C61A}" destId="{04F2D807-747C-DE45-8939-F8856F307E31}" srcOrd="7" destOrd="0" presId="urn:microsoft.com/office/officeart/2005/8/layout/hierarchy1"/>
    <dgm:cxn modelId="{1B30018C-85C9-DA49-8E2D-2D72E8F7B9E9}" type="presParOf" srcId="{04F2D807-747C-DE45-8939-F8856F307E31}" destId="{661398D5-58ED-B248-A67C-B8A7EC1C9588}" srcOrd="0" destOrd="0" presId="urn:microsoft.com/office/officeart/2005/8/layout/hierarchy1"/>
    <dgm:cxn modelId="{64F6951E-9411-8F49-BAE4-7F001340B81B}" type="presParOf" srcId="{661398D5-58ED-B248-A67C-B8A7EC1C9588}" destId="{54213831-F997-6C49-958F-9519052D41F2}" srcOrd="0" destOrd="0" presId="urn:microsoft.com/office/officeart/2005/8/layout/hierarchy1"/>
    <dgm:cxn modelId="{AFDAEA1A-3C4E-D14A-AD6E-8D77EBDFE769}" type="presParOf" srcId="{661398D5-58ED-B248-A67C-B8A7EC1C9588}" destId="{3C142519-137E-4142-8B6A-9B09D3F30611}" srcOrd="1" destOrd="0" presId="urn:microsoft.com/office/officeart/2005/8/layout/hierarchy1"/>
    <dgm:cxn modelId="{45A78EF8-1AD2-394A-A631-80EB34BC53FF}" type="presParOf" srcId="{04F2D807-747C-DE45-8939-F8856F307E31}" destId="{0C43BE15-0DCE-CB4A-9CBE-EFF3C7BF3C29}" srcOrd="1" destOrd="0" presId="urn:microsoft.com/office/officeart/2005/8/layout/hierarchy1"/>
    <dgm:cxn modelId="{2C904AF8-D0AE-0142-B683-059C7D3FC27B}" type="presParOf" srcId="{E35062F5-63D6-4D49-9DEB-B7E9371AF754}" destId="{B313EDC5-7F42-B948-A553-9E9BFB25786F}" srcOrd="2" destOrd="0" presId="urn:microsoft.com/office/officeart/2005/8/layout/hierarchy1"/>
    <dgm:cxn modelId="{68D9A3A0-698B-0A4C-A327-E5C3C8B923B6}" type="presParOf" srcId="{B313EDC5-7F42-B948-A553-9E9BFB25786F}" destId="{9C488011-EF3F-6F45-8259-A2105437BBF1}" srcOrd="0" destOrd="0" presId="urn:microsoft.com/office/officeart/2005/8/layout/hierarchy1"/>
    <dgm:cxn modelId="{01696D12-9EC2-4E44-9584-24D9AA5F9B9B}" type="presParOf" srcId="{9C488011-EF3F-6F45-8259-A2105437BBF1}" destId="{73DE82DD-BDFE-984A-9380-5F6EDB6DB660}" srcOrd="0" destOrd="0" presId="urn:microsoft.com/office/officeart/2005/8/layout/hierarchy1"/>
    <dgm:cxn modelId="{E5E5C3C6-6BB7-E244-B024-D9C16862B099}" type="presParOf" srcId="{9C488011-EF3F-6F45-8259-A2105437BBF1}" destId="{97CA199D-BFC6-9648-909C-1DE4C360CB4C}" srcOrd="1" destOrd="0" presId="urn:microsoft.com/office/officeart/2005/8/layout/hierarchy1"/>
    <dgm:cxn modelId="{E0BA5F0A-3D2B-CE46-BC52-A98A3E2E7949}" type="presParOf" srcId="{B313EDC5-7F42-B948-A553-9E9BFB25786F}" destId="{9412DEF6-3C87-CC49-99E5-48063D49C607}" srcOrd="1" destOrd="0" presId="urn:microsoft.com/office/officeart/2005/8/layout/hierarchy1"/>
    <dgm:cxn modelId="{2640DE5F-10A7-0241-BDB8-46A6E1286D83}" type="presParOf" srcId="{E35062F5-63D6-4D49-9DEB-B7E9371AF754}" destId="{3AC605B2-E6BF-8E4A-B67C-C5087BD06611}" srcOrd="3" destOrd="0" presId="urn:microsoft.com/office/officeart/2005/8/layout/hierarchy1"/>
    <dgm:cxn modelId="{986AEAF6-1C3D-C745-B181-245C9B242211}" type="presParOf" srcId="{3AC605B2-E6BF-8E4A-B67C-C5087BD06611}" destId="{ECDDD4CD-BEB9-8B47-B2A6-A8875F16EFA0}" srcOrd="0" destOrd="0" presId="urn:microsoft.com/office/officeart/2005/8/layout/hierarchy1"/>
    <dgm:cxn modelId="{504D1828-5008-EE49-A9DC-E104AE4F1A47}" type="presParOf" srcId="{ECDDD4CD-BEB9-8B47-B2A6-A8875F16EFA0}" destId="{433E4E22-A0C1-6647-BE09-A62845494FA7}" srcOrd="0" destOrd="0" presId="urn:microsoft.com/office/officeart/2005/8/layout/hierarchy1"/>
    <dgm:cxn modelId="{35361E51-5457-4F49-B348-41D18C4DDCEB}" type="presParOf" srcId="{ECDDD4CD-BEB9-8B47-B2A6-A8875F16EFA0}" destId="{2797EA5F-F24E-9D4A-95E2-64A9EEF2B6CB}" srcOrd="1" destOrd="0" presId="urn:microsoft.com/office/officeart/2005/8/layout/hierarchy1"/>
    <dgm:cxn modelId="{5FCFB9A1-CB2E-1045-8C31-F0481476AE24}" type="presParOf" srcId="{3AC605B2-E6BF-8E4A-B67C-C5087BD06611}" destId="{8BE0F804-66C3-BD43-97CD-5CD2789921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E9151-F7DC-4735-B459-93ED3FD5A3E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4727AEC-0620-4BD3-9BA1-56EF0EEB91CC}">
      <dgm:prSet/>
      <dgm:spPr/>
      <dgm:t>
        <a:bodyPr/>
        <a:lstStyle/>
        <a:p>
          <a:r>
            <a:rPr lang="en-CA" dirty="0"/>
            <a:t>Stock Data Collect From 2022-02-24 to 2023-02-23</a:t>
          </a:r>
          <a:endParaRPr lang="en-US" dirty="0"/>
        </a:p>
      </dgm:t>
    </dgm:pt>
    <dgm:pt modelId="{DB13B1D3-43B3-48C1-991F-CDB1CDCE4F3D}" type="parTrans" cxnId="{217C42ED-1C65-43C9-A8E2-AA4131A6C555}">
      <dgm:prSet/>
      <dgm:spPr/>
      <dgm:t>
        <a:bodyPr/>
        <a:lstStyle/>
        <a:p>
          <a:endParaRPr lang="en-US"/>
        </a:p>
      </dgm:t>
    </dgm:pt>
    <dgm:pt modelId="{84B9CEB3-0C8D-48E9-B08E-1CE226F5F3A0}" type="sibTrans" cxnId="{217C42ED-1C65-43C9-A8E2-AA4131A6C555}">
      <dgm:prSet/>
      <dgm:spPr/>
      <dgm:t>
        <a:bodyPr/>
        <a:lstStyle/>
        <a:p>
          <a:endParaRPr lang="en-US"/>
        </a:p>
      </dgm:t>
    </dgm:pt>
    <dgm:pt modelId="{371BAF39-19B2-4F32-8233-05B31D0D5852}">
      <dgm:prSet/>
      <dgm:spPr/>
      <dgm:t>
        <a:bodyPr/>
        <a:lstStyle/>
        <a:p>
          <a:r>
            <a:rPr lang="zh-CN" altLang="en-US" b="0" i="0" dirty="0"/>
            <a:t>☆</a:t>
          </a:r>
          <a:r>
            <a:rPr lang="en-CA" b="1" i="0" dirty="0"/>
            <a:t>Apple</a:t>
          </a:r>
          <a:r>
            <a:rPr lang="zh-CN" altLang="en-US" b="0" i="0" dirty="0"/>
            <a:t>☆</a:t>
          </a:r>
          <a:r>
            <a:rPr lang="en-CA" b="0" i="0" dirty="0"/>
            <a:t>: </a:t>
          </a:r>
          <a:r>
            <a:rPr lang="en-CA" b="0" i="0" dirty="0">
              <a:hlinkClick xmlns:r="http://schemas.openxmlformats.org/officeDocument/2006/relationships" r:id="rId1"/>
            </a:rPr>
            <a:t>https://finance.yahoo.com/quote/AAPL/history?p=AAPL</a:t>
          </a:r>
          <a:r>
            <a:rPr lang="en-CA" b="0" i="0" dirty="0"/>
            <a:t> </a:t>
          </a:r>
          <a:endParaRPr lang="en-US" dirty="0"/>
        </a:p>
      </dgm:t>
    </dgm:pt>
    <dgm:pt modelId="{44E4819C-87BD-4B47-B6E8-5EC81775E8CB}" type="parTrans" cxnId="{E84C6A11-B12A-4B9F-8F20-4BC565D85D1C}">
      <dgm:prSet/>
      <dgm:spPr/>
      <dgm:t>
        <a:bodyPr/>
        <a:lstStyle/>
        <a:p>
          <a:endParaRPr lang="en-US"/>
        </a:p>
      </dgm:t>
    </dgm:pt>
    <dgm:pt modelId="{05430CF2-0F4D-481E-B169-5893BB5EA723}" type="sibTrans" cxnId="{E84C6A11-B12A-4B9F-8F20-4BC565D85D1C}">
      <dgm:prSet/>
      <dgm:spPr/>
      <dgm:t>
        <a:bodyPr/>
        <a:lstStyle/>
        <a:p>
          <a:endParaRPr lang="en-US"/>
        </a:p>
      </dgm:t>
    </dgm:pt>
    <dgm:pt modelId="{C06A84FD-84A5-49A2-980E-18A5AA1F9FFC}">
      <dgm:prSet/>
      <dgm:spPr/>
      <dgm:t>
        <a:bodyPr/>
        <a:lstStyle/>
        <a:p>
          <a:r>
            <a:rPr lang="en-CA" b="0" i="0"/>
            <a:t>Amazon : </a:t>
          </a:r>
          <a:r>
            <a:rPr lang="en-CA" b="0" i="0">
              <a:hlinkClick xmlns:r="http://schemas.openxmlformats.org/officeDocument/2006/relationships" r:id="rId2"/>
            </a:rPr>
            <a:t>https://finance.yahoo.com/quote/AMZN/history?p=AMZN</a:t>
          </a:r>
          <a:r>
            <a:rPr lang="en-CA" b="0" i="0"/>
            <a:t> </a:t>
          </a:r>
          <a:endParaRPr lang="en-US"/>
        </a:p>
      </dgm:t>
    </dgm:pt>
    <dgm:pt modelId="{30C85974-7429-428D-8F0B-417D2BE1A823}" type="parTrans" cxnId="{3565F4B8-158B-4750-BB1C-359616B4E5A1}">
      <dgm:prSet/>
      <dgm:spPr/>
      <dgm:t>
        <a:bodyPr/>
        <a:lstStyle/>
        <a:p>
          <a:endParaRPr lang="en-US"/>
        </a:p>
      </dgm:t>
    </dgm:pt>
    <dgm:pt modelId="{F1ED15C2-2009-4E2C-9A03-011DA3BADAD3}" type="sibTrans" cxnId="{3565F4B8-158B-4750-BB1C-359616B4E5A1}">
      <dgm:prSet/>
      <dgm:spPr/>
      <dgm:t>
        <a:bodyPr/>
        <a:lstStyle/>
        <a:p>
          <a:endParaRPr lang="en-US"/>
        </a:p>
      </dgm:t>
    </dgm:pt>
    <dgm:pt modelId="{84D56BAF-7823-406A-A598-C4BA72BE1286}">
      <dgm:prSet/>
      <dgm:spPr/>
      <dgm:t>
        <a:bodyPr/>
        <a:lstStyle/>
        <a:p>
          <a:r>
            <a:rPr lang="en-CA" b="0" i="0"/>
            <a:t>Google : </a:t>
          </a:r>
          <a:r>
            <a:rPr lang="en-CA" b="0" i="0">
              <a:hlinkClick xmlns:r="http://schemas.openxmlformats.org/officeDocument/2006/relationships" r:id="rId3"/>
            </a:rPr>
            <a:t>https://finance.yahoo.com/quote/GOOG/history?p=GOOG</a:t>
          </a:r>
          <a:r>
            <a:rPr lang="en-CA" b="0" i="0"/>
            <a:t> </a:t>
          </a:r>
          <a:endParaRPr lang="en-US"/>
        </a:p>
      </dgm:t>
    </dgm:pt>
    <dgm:pt modelId="{FDB15429-17C5-4CB3-BC87-3E390D03EC5E}" type="parTrans" cxnId="{C8AA282E-D934-43EB-A2A1-63B1F44F2411}">
      <dgm:prSet/>
      <dgm:spPr/>
      <dgm:t>
        <a:bodyPr/>
        <a:lstStyle/>
        <a:p>
          <a:endParaRPr lang="en-US"/>
        </a:p>
      </dgm:t>
    </dgm:pt>
    <dgm:pt modelId="{95FE815C-619A-4D7F-BF3B-AF1E0FE72276}" type="sibTrans" cxnId="{C8AA282E-D934-43EB-A2A1-63B1F44F2411}">
      <dgm:prSet/>
      <dgm:spPr/>
      <dgm:t>
        <a:bodyPr/>
        <a:lstStyle/>
        <a:p>
          <a:endParaRPr lang="en-US"/>
        </a:p>
      </dgm:t>
    </dgm:pt>
    <dgm:pt modelId="{1125DB2D-FFF9-4E73-B952-B1F8B7DE560F}">
      <dgm:prSet/>
      <dgm:spPr/>
      <dgm:t>
        <a:bodyPr/>
        <a:lstStyle/>
        <a:p>
          <a:r>
            <a:rPr lang="en-CA" b="0" i="0"/>
            <a:t>META : </a:t>
          </a:r>
          <a:r>
            <a:rPr lang="en-CA" b="0" i="0">
              <a:hlinkClick xmlns:r="http://schemas.openxmlformats.org/officeDocument/2006/relationships" r:id="rId4"/>
            </a:rPr>
            <a:t>https://finance.yahoo.com/quote/META/history?p=META</a:t>
          </a:r>
          <a:r>
            <a:rPr lang="en-CA" b="0" i="0"/>
            <a:t> </a:t>
          </a:r>
          <a:endParaRPr lang="en-US"/>
        </a:p>
      </dgm:t>
    </dgm:pt>
    <dgm:pt modelId="{BE74991D-EDB4-489F-8F0B-CEB7708C672F}" type="parTrans" cxnId="{43A75434-70E5-4CDB-9E1F-CAD059C479AC}">
      <dgm:prSet/>
      <dgm:spPr/>
      <dgm:t>
        <a:bodyPr/>
        <a:lstStyle/>
        <a:p>
          <a:endParaRPr lang="en-US"/>
        </a:p>
      </dgm:t>
    </dgm:pt>
    <dgm:pt modelId="{FDF819A4-1DCE-432E-A577-0E31E8E7D2B7}" type="sibTrans" cxnId="{43A75434-70E5-4CDB-9E1F-CAD059C479AC}">
      <dgm:prSet/>
      <dgm:spPr/>
      <dgm:t>
        <a:bodyPr/>
        <a:lstStyle/>
        <a:p>
          <a:endParaRPr lang="en-US"/>
        </a:p>
      </dgm:t>
    </dgm:pt>
    <dgm:pt modelId="{DC2F7DD6-E9DF-469A-9261-8530CB386B5D}">
      <dgm:prSet/>
      <dgm:spPr/>
      <dgm:t>
        <a:bodyPr/>
        <a:lstStyle/>
        <a:p>
          <a:r>
            <a:rPr lang="en-CA" b="0" i="0"/>
            <a:t>Netflix : </a:t>
          </a:r>
          <a:r>
            <a:rPr lang="en-CA" b="0" i="0">
              <a:hlinkClick xmlns:r="http://schemas.openxmlformats.org/officeDocument/2006/relationships" r:id="rId5"/>
            </a:rPr>
            <a:t>https://finance.yahoo.com/quote/NFLX/history?p=NFLX</a:t>
          </a:r>
          <a:r>
            <a:rPr lang="en-CA" b="0" i="0"/>
            <a:t> </a:t>
          </a:r>
          <a:endParaRPr lang="en-US"/>
        </a:p>
      </dgm:t>
    </dgm:pt>
    <dgm:pt modelId="{47227386-1847-4B28-A987-F6813FD18C99}" type="parTrans" cxnId="{E6FF6027-AF3E-4F7E-A2FE-208E9AAB55EE}">
      <dgm:prSet/>
      <dgm:spPr/>
      <dgm:t>
        <a:bodyPr/>
        <a:lstStyle/>
        <a:p>
          <a:endParaRPr lang="en-US"/>
        </a:p>
      </dgm:t>
    </dgm:pt>
    <dgm:pt modelId="{05CD816F-C9BC-480D-BA83-397AE017F947}" type="sibTrans" cxnId="{E6FF6027-AF3E-4F7E-A2FE-208E9AAB55EE}">
      <dgm:prSet/>
      <dgm:spPr/>
      <dgm:t>
        <a:bodyPr/>
        <a:lstStyle/>
        <a:p>
          <a:endParaRPr lang="en-US"/>
        </a:p>
      </dgm:t>
    </dgm:pt>
    <dgm:pt modelId="{D67AE4E2-78A5-414B-9113-6E827A9D69A5}">
      <dgm:prSet/>
      <dgm:spPr/>
      <dgm:t>
        <a:bodyPr/>
        <a:lstStyle/>
        <a:p>
          <a:r>
            <a:rPr kumimoji="1" lang="en-CA"/>
            <a:t>Accessible from Yahoo Finance</a:t>
          </a:r>
          <a:endParaRPr lang="en-US"/>
        </a:p>
      </dgm:t>
    </dgm:pt>
    <dgm:pt modelId="{9A143C03-5EBA-43A0-BDDE-1A7C50398908}" type="parTrans" cxnId="{DF9F1B78-E230-48DA-A436-AB237056B5A0}">
      <dgm:prSet/>
      <dgm:spPr/>
      <dgm:t>
        <a:bodyPr/>
        <a:lstStyle/>
        <a:p>
          <a:endParaRPr lang="en-US"/>
        </a:p>
      </dgm:t>
    </dgm:pt>
    <dgm:pt modelId="{8892002E-204D-4175-97DB-1ACB62AD1491}" type="sibTrans" cxnId="{DF9F1B78-E230-48DA-A436-AB237056B5A0}">
      <dgm:prSet/>
      <dgm:spPr/>
      <dgm:t>
        <a:bodyPr/>
        <a:lstStyle/>
        <a:p>
          <a:endParaRPr lang="en-US"/>
        </a:p>
      </dgm:t>
    </dgm:pt>
    <dgm:pt modelId="{E330E461-9163-B443-96C9-0159B260D026}" type="pres">
      <dgm:prSet presAssocID="{B76E9151-F7DC-4735-B459-93ED3FD5A3E5}" presName="linear" presStyleCnt="0">
        <dgm:presLayoutVars>
          <dgm:animLvl val="lvl"/>
          <dgm:resizeHandles val="exact"/>
        </dgm:presLayoutVars>
      </dgm:prSet>
      <dgm:spPr/>
    </dgm:pt>
    <dgm:pt modelId="{7C0EA485-BB67-E344-AC2D-4F4B71828D58}" type="pres">
      <dgm:prSet presAssocID="{94727AEC-0620-4BD3-9BA1-56EF0EEB91CC}" presName="parentText" presStyleLbl="node1" presStyleIdx="0" presStyleCnt="2">
        <dgm:presLayoutVars>
          <dgm:chMax val="0"/>
          <dgm:bulletEnabled val="1"/>
        </dgm:presLayoutVars>
      </dgm:prSet>
      <dgm:spPr/>
    </dgm:pt>
    <dgm:pt modelId="{902833A5-80B1-9845-A15F-59358418213C}" type="pres">
      <dgm:prSet presAssocID="{94727AEC-0620-4BD3-9BA1-56EF0EEB91CC}" presName="childText" presStyleLbl="revTx" presStyleIdx="0" presStyleCnt="1">
        <dgm:presLayoutVars>
          <dgm:bulletEnabled val="1"/>
        </dgm:presLayoutVars>
      </dgm:prSet>
      <dgm:spPr/>
    </dgm:pt>
    <dgm:pt modelId="{75048571-A3B1-A649-ACCF-E3C0D7657E4C}" type="pres">
      <dgm:prSet presAssocID="{D67AE4E2-78A5-414B-9113-6E827A9D69A5}" presName="parentText" presStyleLbl="node1" presStyleIdx="1" presStyleCnt="2">
        <dgm:presLayoutVars>
          <dgm:chMax val="0"/>
          <dgm:bulletEnabled val="1"/>
        </dgm:presLayoutVars>
      </dgm:prSet>
      <dgm:spPr/>
    </dgm:pt>
  </dgm:ptLst>
  <dgm:cxnLst>
    <dgm:cxn modelId="{E84C6A11-B12A-4B9F-8F20-4BC565D85D1C}" srcId="{94727AEC-0620-4BD3-9BA1-56EF0EEB91CC}" destId="{371BAF39-19B2-4F32-8233-05B31D0D5852}" srcOrd="0" destOrd="0" parTransId="{44E4819C-87BD-4B47-B6E8-5EC81775E8CB}" sibTransId="{05430CF2-0F4D-481E-B169-5893BB5EA723}"/>
    <dgm:cxn modelId="{7DB2E714-A356-544A-9EE2-99227AD638E7}" type="presOf" srcId="{C06A84FD-84A5-49A2-980E-18A5AA1F9FFC}" destId="{902833A5-80B1-9845-A15F-59358418213C}" srcOrd="0" destOrd="1" presId="urn:microsoft.com/office/officeart/2005/8/layout/vList2"/>
    <dgm:cxn modelId="{42202726-739F-BA48-9EBF-0E8D44766565}" type="presOf" srcId="{94727AEC-0620-4BD3-9BA1-56EF0EEB91CC}" destId="{7C0EA485-BB67-E344-AC2D-4F4B71828D58}" srcOrd="0" destOrd="0" presId="urn:microsoft.com/office/officeart/2005/8/layout/vList2"/>
    <dgm:cxn modelId="{E6FF6027-AF3E-4F7E-A2FE-208E9AAB55EE}" srcId="{94727AEC-0620-4BD3-9BA1-56EF0EEB91CC}" destId="{DC2F7DD6-E9DF-469A-9261-8530CB386B5D}" srcOrd="4" destOrd="0" parTransId="{47227386-1847-4B28-A987-F6813FD18C99}" sibTransId="{05CD816F-C9BC-480D-BA83-397AE017F947}"/>
    <dgm:cxn modelId="{C8AA282E-D934-43EB-A2A1-63B1F44F2411}" srcId="{94727AEC-0620-4BD3-9BA1-56EF0EEB91CC}" destId="{84D56BAF-7823-406A-A598-C4BA72BE1286}" srcOrd="2" destOrd="0" parTransId="{FDB15429-17C5-4CB3-BC87-3E390D03EC5E}" sibTransId="{95FE815C-619A-4D7F-BF3B-AF1E0FE72276}"/>
    <dgm:cxn modelId="{43A75434-70E5-4CDB-9E1F-CAD059C479AC}" srcId="{94727AEC-0620-4BD3-9BA1-56EF0EEB91CC}" destId="{1125DB2D-FFF9-4E73-B952-B1F8B7DE560F}" srcOrd="3" destOrd="0" parTransId="{BE74991D-EDB4-489F-8F0B-CEB7708C672F}" sibTransId="{FDF819A4-1DCE-432E-A577-0E31E8E7D2B7}"/>
    <dgm:cxn modelId="{00E6D25E-123F-0A4C-8F1F-1348BC79F5E2}" type="presOf" srcId="{B76E9151-F7DC-4735-B459-93ED3FD5A3E5}" destId="{E330E461-9163-B443-96C9-0159B260D026}" srcOrd="0" destOrd="0" presId="urn:microsoft.com/office/officeart/2005/8/layout/vList2"/>
    <dgm:cxn modelId="{9F7BD569-721E-6745-87C1-D50BBD2D4C34}" type="presOf" srcId="{D67AE4E2-78A5-414B-9113-6E827A9D69A5}" destId="{75048571-A3B1-A649-ACCF-E3C0D7657E4C}" srcOrd="0" destOrd="0" presId="urn:microsoft.com/office/officeart/2005/8/layout/vList2"/>
    <dgm:cxn modelId="{DF9F1B78-E230-48DA-A436-AB237056B5A0}" srcId="{B76E9151-F7DC-4735-B459-93ED3FD5A3E5}" destId="{D67AE4E2-78A5-414B-9113-6E827A9D69A5}" srcOrd="1" destOrd="0" parTransId="{9A143C03-5EBA-43A0-BDDE-1A7C50398908}" sibTransId="{8892002E-204D-4175-97DB-1ACB62AD1491}"/>
    <dgm:cxn modelId="{ED6DCCAD-F5BC-1D4B-8B8B-A715CE11B54F}" type="presOf" srcId="{DC2F7DD6-E9DF-469A-9261-8530CB386B5D}" destId="{902833A5-80B1-9845-A15F-59358418213C}" srcOrd="0" destOrd="4" presId="urn:microsoft.com/office/officeart/2005/8/layout/vList2"/>
    <dgm:cxn modelId="{3565F4B8-158B-4750-BB1C-359616B4E5A1}" srcId="{94727AEC-0620-4BD3-9BA1-56EF0EEB91CC}" destId="{C06A84FD-84A5-49A2-980E-18A5AA1F9FFC}" srcOrd="1" destOrd="0" parTransId="{30C85974-7429-428D-8F0B-417D2BE1A823}" sibTransId="{F1ED15C2-2009-4E2C-9A03-011DA3BADAD3}"/>
    <dgm:cxn modelId="{906F97D4-9D52-1141-9CF9-1B23FF10DE58}" type="presOf" srcId="{371BAF39-19B2-4F32-8233-05B31D0D5852}" destId="{902833A5-80B1-9845-A15F-59358418213C}" srcOrd="0" destOrd="0" presId="urn:microsoft.com/office/officeart/2005/8/layout/vList2"/>
    <dgm:cxn modelId="{639998DF-0771-B741-99EF-C9560C1149EE}" type="presOf" srcId="{1125DB2D-FFF9-4E73-B952-B1F8B7DE560F}" destId="{902833A5-80B1-9845-A15F-59358418213C}" srcOrd="0" destOrd="3" presId="urn:microsoft.com/office/officeart/2005/8/layout/vList2"/>
    <dgm:cxn modelId="{C7D8E7EA-BBC8-6F47-BB63-A322668B9302}" type="presOf" srcId="{84D56BAF-7823-406A-A598-C4BA72BE1286}" destId="{902833A5-80B1-9845-A15F-59358418213C}" srcOrd="0" destOrd="2" presId="urn:microsoft.com/office/officeart/2005/8/layout/vList2"/>
    <dgm:cxn modelId="{217C42ED-1C65-43C9-A8E2-AA4131A6C555}" srcId="{B76E9151-F7DC-4735-B459-93ED3FD5A3E5}" destId="{94727AEC-0620-4BD3-9BA1-56EF0EEB91CC}" srcOrd="0" destOrd="0" parTransId="{DB13B1D3-43B3-48C1-991F-CDB1CDCE4F3D}" sibTransId="{84B9CEB3-0C8D-48E9-B08E-1CE226F5F3A0}"/>
    <dgm:cxn modelId="{E92D0344-90DD-9F43-BDDD-B8879ABA49DC}" type="presParOf" srcId="{E330E461-9163-B443-96C9-0159B260D026}" destId="{7C0EA485-BB67-E344-AC2D-4F4B71828D58}" srcOrd="0" destOrd="0" presId="urn:microsoft.com/office/officeart/2005/8/layout/vList2"/>
    <dgm:cxn modelId="{D7570E09-5F6F-C24C-A279-8973BB11FFF4}" type="presParOf" srcId="{E330E461-9163-B443-96C9-0159B260D026}" destId="{902833A5-80B1-9845-A15F-59358418213C}" srcOrd="1" destOrd="0" presId="urn:microsoft.com/office/officeart/2005/8/layout/vList2"/>
    <dgm:cxn modelId="{B18796EA-9A07-C94E-8D6D-78E9F3695C6C}" type="presParOf" srcId="{E330E461-9163-B443-96C9-0159B260D026}" destId="{75048571-A3B1-A649-ACCF-E3C0D7657E4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706FA8-F3E6-473A-B955-749A82428F94}"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27D8D7A1-3344-4517-AD89-91B60CE432EE}">
      <dgm:prSet/>
      <dgm:spPr/>
      <dgm:t>
        <a:bodyPr/>
        <a:lstStyle/>
        <a:p>
          <a:r>
            <a:rPr kumimoji="1" lang="en-CA"/>
            <a:t>Linear Regression with PCA is the best model to predict APPLE stock values.</a:t>
          </a:r>
          <a:endParaRPr lang="en-US"/>
        </a:p>
      </dgm:t>
    </dgm:pt>
    <dgm:pt modelId="{CB6F61CA-F01A-490C-BD85-DD7A15A08488}" type="parTrans" cxnId="{9803B60B-4B0A-4379-A095-47069A9FA3E9}">
      <dgm:prSet/>
      <dgm:spPr/>
      <dgm:t>
        <a:bodyPr/>
        <a:lstStyle/>
        <a:p>
          <a:endParaRPr lang="en-US"/>
        </a:p>
      </dgm:t>
    </dgm:pt>
    <dgm:pt modelId="{8568715F-1832-407D-A282-C31FF50AF95C}" type="sibTrans" cxnId="{9803B60B-4B0A-4379-A095-47069A9FA3E9}">
      <dgm:prSet/>
      <dgm:spPr/>
      <dgm:t>
        <a:bodyPr/>
        <a:lstStyle/>
        <a:p>
          <a:endParaRPr lang="en-US"/>
        </a:p>
      </dgm:t>
    </dgm:pt>
    <dgm:pt modelId="{25626099-993C-4BBA-9494-9E88E2B6096C}">
      <dgm:prSet/>
      <dgm:spPr/>
      <dgm:t>
        <a:bodyPr/>
        <a:lstStyle/>
        <a:p>
          <a:r>
            <a:rPr kumimoji="1" lang="en-CA" dirty="0"/>
            <a:t>APPLE stock currently does not perform well, be caution to buy the stocks.</a:t>
          </a:r>
          <a:endParaRPr lang="en-US" dirty="0"/>
        </a:p>
      </dgm:t>
    </dgm:pt>
    <dgm:pt modelId="{41269D3E-33A9-4929-BF2B-ABC51CB21E39}" type="parTrans" cxnId="{05F39B88-A0BC-42C9-BBF6-A93BAB8BB3F0}">
      <dgm:prSet/>
      <dgm:spPr/>
      <dgm:t>
        <a:bodyPr/>
        <a:lstStyle/>
        <a:p>
          <a:endParaRPr lang="en-US"/>
        </a:p>
      </dgm:t>
    </dgm:pt>
    <dgm:pt modelId="{11A5A365-C2B7-4424-8703-D76ED68E23B7}" type="sibTrans" cxnId="{05F39B88-A0BC-42C9-BBF6-A93BAB8BB3F0}">
      <dgm:prSet/>
      <dgm:spPr/>
      <dgm:t>
        <a:bodyPr/>
        <a:lstStyle/>
        <a:p>
          <a:endParaRPr lang="en-US"/>
        </a:p>
      </dgm:t>
    </dgm:pt>
    <dgm:pt modelId="{77C205A1-278E-4AD5-B2AC-6376F26B7534}">
      <dgm:prSet/>
      <dgm:spPr/>
      <dgm:t>
        <a:bodyPr/>
        <a:lstStyle/>
        <a:p>
          <a:r>
            <a:rPr kumimoji="1" lang="en-CA"/>
            <a:t>Possible reasons: Pandemic &amp; Bad Economy</a:t>
          </a:r>
          <a:endParaRPr lang="en-US"/>
        </a:p>
      </dgm:t>
    </dgm:pt>
    <dgm:pt modelId="{50B1CD10-A205-4A17-A28C-323883EE6540}" type="parTrans" cxnId="{43151C8D-E6C3-4C00-83D5-009BB019051D}">
      <dgm:prSet/>
      <dgm:spPr/>
      <dgm:t>
        <a:bodyPr/>
        <a:lstStyle/>
        <a:p>
          <a:endParaRPr lang="en-US"/>
        </a:p>
      </dgm:t>
    </dgm:pt>
    <dgm:pt modelId="{78668984-F6C0-4765-B0D6-ECC8105948D8}" type="sibTrans" cxnId="{43151C8D-E6C3-4C00-83D5-009BB019051D}">
      <dgm:prSet/>
      <dgm:spPr/>
      <dgm:t>
        <a:bodyPr/>
        <a:lstStyle/>
        <a:p>
          <a:endParaRPr lang="en-US"/>
        </a:p>
      </dgm:t>
    </dgm:pt>
    <dgm:pt modelId="{DFBEB5FB-5E07-0C47-B97E-5F6515B8ADFF}" type="pres">
      <dgm:prSet presAssocID="{F1706FA8-F3E6-473A-B955-749A82428F94}" presName="hierChild1" presStyleCnt="0">
        <dgm:presLayoutVars>
          <dgm:chPref val="1"/>
          <dgm:dir/>
          <dgm:animOne val="branch"/>
          <dgm:animLvl val="lvl"/>
          <dgm:resizeHandles/>
        </dgm:presLayoutVars>
      </dgm:prSet>
      <dgm:spPr/>
    </dgm:pt>
    <dgm:pt modelId="{BBFEC0CC-405F-3E4C-AA00-4393FC48DF4B}" type="pres">
      <dgm:prSet presAssocID="{27D8D7A1-3344-4517-AD89-91B60CE432EE}" presName="hierRoot1" presStyleCnt="0"/>
      <dgm:spPr/>
    </dgm:pt>
    <dgm:pt modelId="{D03FDB7F-79A3-EF4D-B6CC-B53EEE60B573}" type="pres">
      <dgm:prSet presAssocID="{27D8D7A1-3344-4517-AD89-91B60CE432EE}" presName="composite" presStyleCnt="0"/>
      <dgm:spPr/>
    </dgm:pt>
    <dgm:pt modelId="{A45D8800-5E4B-B649-8302-AF59570018E0}" type="pres">
      <dgm:prSet presAssocID="{27D8D7A1-3344-4517-AD89-91B60CE432EE}" presName="background" presStyleLbl="node0" presStyleIdx="0" presStyleCnt="3"/>
      <dgm:spPr/>
    </dgm:pt>
    <dgm:pt modelId="{529074DD-6F66-0A47-B019-1F842C1F8955}" type="pres">
      <dgm:prSet presAssocID="{27D8D7A1-3344-4517-AD89-91B60CE432EE}" presName="text" presStyleLbl="fgAcc0" presStyleIdx="0" presStyleCnt="3">
        <dgm:presLayoutVars>
          <dgm:chPref val="3"/>
        </dgm:presLayoutVars>
      </dgm:prSet>
      <dgm:spPr/>
    </dgm:pt>
    <dgm:pt modelId="{4903B86F-B44A-9448-AE98-600030B6D0C0}" type="pres">
      <dgm:prSet presAssocID="{27D8D7A1-3344-4517-AD89-91B60CE432EE}" presName="hierChild2" presStyleCnt="0"/>
      <dgm:spPr/>
    </dgm:pt>
    <dgm:pt modelId="{DCB4F57C-E9AF-D14C-83E6-5CC36C1C2AA7}" type="pres">
      <dgm:prSet presAssocID="{25626099-993C-4BBA-9494-9E88E2B6096C}" presName="hierRoot1" presStyleCnt="0"/>
      <dgm:spPr/>
    </dgm:pt>
    <dgm:pt modelId="{E777D461-6BE8-CB4C-B86B-D90BE731F70C}" type="pres">
      <dgm:prSet presAssocID="{25626099-993C-4BBA-9494-9E88E2B6096C}" presName="composite" presStyleCnt="0"/>
      <dgm:spPr/>
    </dgm:pt>
    <dgm:pt modelId="{0741C744-B19E-9547-B6A8-A002DAFAF387}" type="pres">
      <dgm:prSet presAssocID="{25626099-993C-4BBA-9494-9E88E2B6096C}" presName="background" presStyleLbl="node0" presStyleIdx="1" presStyleCnt="3"/>
      <dgm:spPr/>
    </dgm:pt>
    <dgm:pt modelId="{F3564A15-C957-434C-A4A1-93F7B4094ABE}" type="pres">
      <dgm:prSet presAssocID="{25626099-993C-4BBA-9494-9E88E2B6096C}" presName="text" presStyleLbl="fgAcc0" presStyleIdx="1" presStyleCnt="3">
        <dgm:presLayoutVars>
          <dgm:chPref val="3"/>
        </dgm:presLayoutVars>
      </dgm:prSet>
      <dgm:spPr/>
    </dgm:pt>
    <dgm:pt modelId="{B7EC6951-4F63-AF4F-8E31-EC4A6CEE44E7}" type="pres">
      <dgm:prSet presAssocID="{25626099-993C-4BBA-9494-9E88E2B6096C}" presName="hierChild2" presStyleCnt="0"/>
      <dgm:spPr/>
    </dgm:pt>
    <dgm:pt modelId="{F096840D-91CF-C946-BB3F-EFC1846CDF3E}" type="pres">
      <dgm:prSet presAssocID="{77C205A1-278E-4AD5-B2AC-6376F26B7534}" presName="hierRoot1" presStyleCnt="0"/>
      <dgm:spPr/>
    </dgm:pt>
    <dgm:pt modelId="{B6AA0325-5224-D949-ADF5-A93C9CFD337D}" type="pres">
      <dgm:prSet presAssocID="{77C205A1-278E-4AD5-B2AC-6376F26B7534}" presName="composite" presStyleCnt="0"/>
      <dgm:spPr/>
    </dgm:pt>
    <dgm:pt modelId="{85BEC765-AC5E-634A-8A5E-F854F436C587}" type="pres">
      <dgm:prSet presAssocID="{77C205A1-278E-4AD5-B2AC-6376F26B7534}" presName="background" presStyleLbl="node0" presStyleIdx="2" presStyleCnt="3"/>
      <dgm:spPr/>
    </dgm:pt>
    <dgm:pt modelId="{6E589E2A-8E8F-254B-AA16-E363F5AF93A1}" type="pres">
      <dgm:prSet presAssocID="{77C205A1-278E-4AD5-B2AC-6376F26B7534}" presName="text" presStyleLbl="fgAcc0" presStyleIdx="2" presStyleCnt="3">
        <dgm:presLayoutVars>
          <dgm:chPref val="3"/>
        </dgm:presLayoutVars>
      </dgm:prSet>
      <dgm:spPr/>
    </dgm:pt>
    <dgm:pt modelId="{638A7CED-B6FE-A24A-92F1-11E06E32AC4A}" type="pres">
      <dgm:prSet presAssocID="{77C205A1-278E-4AD5-B2AC-6376F26B7534}" presName="hierChild2" presStyleCnt="0"/>
      <dgm:spPr/>
    </dgm:pt>
  </dgm:ptLst>
  <dgm:cxnLst>
    <dgm:cxn modelId="{9803B60B-4B0A-4379-A095-47069A9FA3E9}" srcId="{F1706FA8-F3E6-473A-B955-749A82428F94}" destId="{27D8D7A1-3344-4517-AD89-91B60CE432EE}" srcOrd="0" destOrd="0" parTransId="{CB6F61CA-F01A-490C-BD85-DD7A15A08488}" sibTransId="{8568715F-1832-407D-A282-C31FF50AF95C}"/>
    <dgm:cxn modelId="{8285061A-66A7-6248-B49D-BAD36F37F9DD}" type="presOf" srcId="{F1706FA8-F3E6-473A-B955-749A82428F94}" destId="{DFBEB5FB-5E07-0C47-B97E-5F6515B8ADFF}" srcOrd="0" destOrd="0" presId="urn:microsoft.com/office/officeart/2005/8/layout/hierarchy1"/>
    <dgm:cxn modelId="{05F39B88-A0BC-42C9-BBF6-A93BAB8BB3F0}" srcId="{F1706FA8-F3E6-473A-B955-749A82428F94}" destId="{25626099-993C-4BBA-9494-9E88E2B6096C}" srcOrd="1" destOrd="0" parTransId="{41269D3E-33A9-4929-BF2B-ABC51CB21E39}" sibTransId="{11A5A365-C2B7-4424-8703-D76ED68E23B7}"/>
    <dgm:cxn modelId="{43151C8D-E6C3-4C00-83D5-009BB019051D}" srcId="{F1706FA8-F3E6-473A-B955-749A82428F94}" destId="{77C205A1-278E-4AD5-B2AC-6376F26B7534}" srcOrd="2" destOrd="0" parTransId="{50B1CD10-A205-4A17-A28C-323883EE6540}" sibTransId="{78668984-F6C0-4765-B0D6-ECC8105948D8}"/>
    <dgm:cxn modelId="{E76F2398-E653-6E46-8D56-37D3B3F2D53E}" type="presOf" srcId="{27D8D7A1-3344-4517-AD89-91B60CE432EE}" destId="{529074DD-6F66-0A47-B019-1F842C1F8955}" srcOrd="0" destOrd="0" presId="urn:microsoft.com/office/officeart/2005/8/layout/hierarchy1"/>
    <dgm:cxn modelId="{9D50D0C1-4694-7E45-9B41-D28543335A50}" type="presOf" srcId="{77C205A1-278E-4AD5-B2AC-6376F26B7534}" destId="{6E589E2A-8E8F-254B-AA16-E363F5AF93A1}" srcOrd="0" destOrd="0" presId="urn:microsoft.com/office/officeart/2005/8/layout/hierarchy1"/>
    <dgm:cxn modelId="{F30A1DDD-70D9-5441-9911-24F1894AEB47}" type="presOf" srcId="{25626099-993C-4BBA-9494-9E88E2B6096C}" destId="{F3564A15-C957-434C-A4A1-93F7B4094ABE}" srcOrd="0" destOrd="0" presId="urn:microsoft.com/office/officeart/2005/8/layout/hierarchy1"/>
    <dgm:cxn modelId="{A2134AEC-BBBC-A14A-A0B6-7AD89BAADE23}" type="presParOf" srcId="{DFBEB5FB-5E07-0C47-B97E-5F6515B8ADFF}" destId="{BBFEC0CC-405F-3E4C-AA00-4393FC48DF4B}" srcOrd="0" destOrd="0" presId="urn:microsoft.com/office/officeart/2005/8/layout/hierarchy1"/>
    <dgm:cxn modelId="{034AD72D-6303-FC4A-8CD8-911D988A5012}" type="presParOf" srcId="{BBFEC0CC-405F-3E4C-AA00-4393FC48DF4B}" destId="{D03FDB7F-79A3-EF4D-B6CC-B53EEE60B573}" srcOrd="0" destOrd="0" presId="urn:microsoft.com/office/officeart/2005/8/layout/hierarchy1"/>
    <dgm:cxn modelId="{82BE63F5-AE8F-F944-9E00-A6FE22758FE1}" type="presParOf" srcId="{D03FDB7F-79A3-EF4D-B6CC-B53EEE60B573}" destId="{A45D8800-5E4B-B649-8302-AF59570018E0}" srcOrd="0" destOrd="0" presId="urn:microsoft.com/office/officeart/2005/8/layout/hierarchy1"/>
    <dgm:cxn modelId="{355E9246-6380-F34B-8EFF-95E96C44DECA}" type="presParOf" srcId="{D03FDB7F-79A3-EF4D-B6CC-B53EEE60B573}" destId="{529074DD-6F66-0A47-B019-1F842C1F8955}" srcOrd="1" destOrd="0" presId="urn:microsoft.com/office/officeart/2005/8/layout/hierarchy1"/>
    <dgm:cxn modelId="{17FEF854-8E26-9547-9ACC-8C101311D484}" type="presParOf" srcId="{BBFEC0CC-405F-3E4C-AA00-4393FC48DF4B}" destId="{4903B86F-B44A-9448-AE98-600030B6D0C0}" srcOrd="1" destOrd="0" presId="urn:microsoft.com/office/officeart/2005/8/layout/hierarchy1"/>
    <dgm:cxn modelId="{55999132-3C6A-2B49-99B6-2962D3901D13}" type="presParOf" srcId="{DFBEB5FB-5E07-0C47-B97E-5F6515B8ADFF}" destId="{DCB4F57C-E9AF-D14C-83E6-5CC36C1C2AA7}" srcOrd="1" destOrd="0" presId="urn:microsoft.com/office/officeart/2005/8/layout/hierarchy1"/>
    <dgm:cxn modelId="{6A5C5117-A736-C34E-AF1F-85B67DFD553E}" type="presParOf" srcId="{DCB4F57C-E9AF-D14C-83E6-5CC36C1C2AA7}" destId="{E777D461-6BE8-CB4C-B86B-D90BE731F70C}" srcOrd="0" destOrd="0" presId="urn:microsoft.com/office/officeart/2005/8/layout/hierarchy1"/>
    <dgm:cxn modelId="{9F960F3E-F337-DD49-9FE7-315CC8D015D2}" type="presParOf" srcId="{E777D461-6BE8-CB4C-B86B-D90BE731F70C}" destId="{0741C744-B19E-9547-B6A8-A002DAFAF387}" srcOrd="0" destOrd="0" presId="urn:microsoft.com/office/officeart/2005/8/layout/hierarchy1"/>
    <dgm:cxn modelId="{11E45E0A-F868-3248-99FF-2864B24491C4}" type="presParOf" srcId="{E777D461-6BE8-CB4C-B86B-D90BE731F70C}" destId="{F3564A15-C957-434C-A4A1-93F7B4094ABE}" srcOrd="1" destOrd="0" presId="urn:microsoft.com/office/officeart/2005/8/layout/hierarchy1"/>
    <dgm:cxn modelId="{6A8E210A-BCE3-4E4F-824E-5C929D1050A3}" type="presParOf" srcId="{DCB4F57C-E9AF-D14C-83E6-5CC36C1C2AA7}" destId="{B7EC6951-4F63-AF4F-8E31-EC4A6CEE44E7}" srcOrd="1" destOrd="0" presId="urn:microsoft.com/office/officeart/2005/8/layout/hierarchy1"/>
    <dgm:cxn modelId="{4DF4F158-2652-274B-BE34-AA76C9FE96EF}" type="presParOf" srcId="{DFBEB5FB-5E07-0C47-B97E-5F6515B8ADFF}" destId="{F096840D-91CF-C946-BB3F-EFC1846CDF3E}" srcOrd="2" destOrd="0" presId="urn:microsoft.com/office/officeart/2005/8/layout/hierarchy1"/>
    <dgm:cxn modelId="{D4A7184F-00AA-3C41-9520-8F4C30A0D029}" type="presParOf" srcId="{F096840D-91CF-C946-BB3F-EFC1846CDF3E}" destId="{B6AA0325-5224-D949-ADF5-A93C9CFD337D}" srcOrd="0" destOrd="0" presId="urn:microsoft.com/office/officeart/2005/8/layout/hierarchy1"/>
    <dgm:cxn modelId="{0FD12B69-E5E1-914B-B8E7-9E71332898FC}" type="presParOf" srcId="{B6AA0325-5224-D949-ADF5-A93C9CFD337D}" destId="{85BEC765-AC5E-634A-8A5E-F854F436C587}" srcOrd="0" destOrd="0" presId="urn:microsoft.com/office/officeart/2005/8/layout/hierarchy1"/>
    <dgm:cxn modelId="{AAA59972-AD5D-374F-8AE6-492026D43DB6}" type="presParOf" srcId="{B6AA0325-5224-D949-ADF5-A93C9CFD337D}" destId="{6E589E2A-8E8F-254B-AA16-E363F5AF93A1}" srcOrd="1" destOrd="0" presId="urn:microsoft.com/office/officeart/2005/8/layout/hierarchy1"/>
    <dgm:cxn modelId="{F3FA988E-BA1D-8441-96B6-E069CDC7E618}" type="presParOf" srcId="{F096840D-91CF-C946-BB3F-EFC1846CDF3E}" destId="{638A7CED-B6FE-A24A-92F1-11E06E32AC4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2012A-25ED-4D59-9C8F-F9AA47F00535}">
      <dsp:nvSpPr>
        <dsp:cNvPr id="0" name=""/>
        <dsp:cNvSpPr/>
      </dsp:nvSpPr>
      <dsp:spPr>
        <a:xfrm>
          <a:off x="2725478" y="4168"/>
          <a:ext cx="1406812" cy="1406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A529A-8EA4-4125-9FE1-C65E3E88052E}">
      <dsp:nvSpPr>
        <dsp:cNvPr id="0" name=""/>
        <dsp:cNvSpPr/>
      </dsp:nvSpPr>
      <dsp:spPr>
        <a:xfrm>
          <a:off x="3025290" y="303981"/>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8096B4-6A8A-43D2-B608-62751006C329}">
      <dsp:nvSpPr>
        <dsp:cNvPr id="0" name=""/>
        <dsp:cNvSpPr/>
      </dsp:nvSpPr>
      <dsp:spPr>
        <a:xfrm>
          <a:off x="2275759" y="184916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kumimoji="1" lang="en-CA" sz="2000" kern="1200"/>
            <a:t>-Apple (Stock)</a:t>
          </a:r>
          <a:endParaRPr lang="en-US" sz="2000" kern="1200"/>
        </a:p>
      </dsp:txBody>
      <dsp:txXfrm>
        <a:off x="2275759" y="1849168"/>
        <a:ext cx="2306250" cy="720000"/>
      </dsp:txXfrm>
    </dsp:sp>
    <dsp:sp modelId="{345A1082-F8B6-4283-94CF-9B5B6BCDC67F}">
      <dsp:nvSpPr>
        <dsp:cNvPr id="0" name=""/>
        <dsp:cNvSpPr/>
      </dsp:nvSpPr>
      <dsp:spPr>
        <a:xfrm>
          <a:off x="5905347" y="4168"/>
          <a:ext cx="1406812" cy="1406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3843A-1E12-4BC0-8EB0-A07E2DF4742F}">
      <dsp:nvSpPr>
        <dsp:cNvPr id="0" name=""/>
        <dsp:cNvSpPr/>
      </dsp:nvSpPr>
      <dsp:spPr>
        <a:xfrm>
          <a:off x="6205159" y="303981"/>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5060A5-A146-4AE2-B4C7-EF6B98699BF7}">
      <dsp:nvSpPr>
        <dsp:cNvPr id="0" name=""/>
        <dsp:cNvSpPr/>
      </dsp:nvSpPr>
      <dsp:spPr>
        <a:xfrm>
          <a:off x="4985603" y="1849168"/>
          <a:ext cx="3246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kumimoji="1" lang="en-CA" sz="2000" kern="1200" dirty="0"/>
            <a:t>-Machine Learning (ML) Prediction</a:t>
          </a:r>
          <a:endParaRPr lang="en-US" sz="2000" kern="1200" dirty="0"/>
        </a:p>
      </dsp:txBody>
      <dsp:txXfrm>
        <a:off x="4985603" y="1849168"/>
        <a:ext cx="3246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FB60B-A8F3-47D2-9BE0-600DD0F16454}">
      <dsp:nvSpPr>
        <dsp:cNvPr id="0" name=""/>
        <dsp:cNvSpPr/>
      </dsp:nvSpPr>
      <dsp:spPr>
        <a:xfrm>
          <a:off x="0" y="681"/>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FD8C5-CC46-4D03-90A7-304DF300C5CB}">
      <dsp:nvSpPr>
        <dsp:cNvPr id="0" name=""/>
        <dsp:cNvSpPr/>
      </dsp:nvSpPr>
      <dsp:spPr>
        <a:xfrm>
          <a:off x="482581" y="359626"/>
          <a:ext cx="877420" cy="877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3D30F-8969-4EE3-BE9D-9173E763A709}">
      <dsp:nvSpPr>
        <dsp:cNvPr id="0" name=""/>
        <dsp:cNvSpPr/>
      </dsp:nvSpPr>
      <dsp:spPr>
        <a:xfrm>
          <a:off x="1842582" y="681"/>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CA" sz="2100" kern="1200"/>
            <a:t>O</a:t>
          </a:r>
          <a:r>
            <a:rPr lang="en-CA" sz="2100" b="0" i="0" kern="1200"/>
            <a:t>ne of the largest and most valuable companies in the world</a:t>
          </a:r>
          <a:endParaRPr lang="en-US" sz="2100" kern="1200"/>
        </a:p>
      </dsp:txBody>
      <dsp:txXfrm>
        <a:off x="1842582" y="681"/>
        <a:ext cx="4990592" cy="1595309"/>
      </dsp:txXfrm>
    </dsp:sp>
    <dsp:sp modelId="{0FD309A1-38CE-4AF8-918E-C423CCFC3699}">
      <dsp:nvSpPr>
        <dsp:cNvPr id="0" name=""/>
        <dsp:cNvSpPr/>
      </dsp:nvSpPr>
      <dsp:spPr>
        <a:xfrm>
          <a:off x="0" y="1994818"/>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E7388-590F-4D97-8A24-4750596B40FC}">
      <dsp:nvSpPr>
        <dsp:cNvPr id="0" name=""/>
        <dsp:cNvSpPr/>
      </dsp:nvSpPr>
      <dsp:spPr>
        <a:xfrm>
          <a:off x="482581" y="2353762"/>
          <a:ext cx="877420" cy="877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4FE67-41A9-45CB-9C63-7D3B70DDBA90}">
      <dsp:nvSpPr>
        <dsp:cNvPr id="0" name=""/>
        <dsp:cNvSpPr/>
      </dsp:nvSpPr>
      <dsp:spPr>
        <a:xfrm>
          <a:off x="1842582" y="1994818"/>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CA" sz="2100" kern="1200"/>
            <a:t>K</a:t>
          </a:r>
          <a:r>
            <a:rPr lang="en-CA" sz="2100" b="0" i="0" kern="1200"/>
            <a:t>nown for designing, developing, and selling consumer electronics, computer software, and online services</a:t>
          </a:r>
          <a:endParaRPr lang="en-US" sz="2100" kern="1200"/>
        </a:p>
      </dsp:txBody>
      <dsp:txXfrm>
        <a:off x="1842582" y="1994818"/>
        <a:ext cx="4990592" cy="1595309"/>
      </dsp:txXfrm>
    </dsp:sp>
    <dsp:sp modelId="{1E254F78-9E8A-44E4-8A9C-A6BDEDD61997}">
      <dsp:nvSpPr>
        <dsp:cNvPr id="0" name=""/>
        <dsp:cNvSpPr/>
      </dsp:nvSpPr>
      <dsp:spPr>
        <a:xfrm>
          <a:off x="0" y="3988954"/>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1F2EF-2A92-4C65-9443-5AD08E518737}">
      <dsp:nvSpPr>
        <dsp:cNvPr id="0" name=""/>
        <dsp:cNvSpPr/>
      </dsp:nvSpPr>
      <dsp:spPr>
        <a:xfrm>
          <a:off x="482581" y="4347899"/>
          <a:ext cx="877420" cy="877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3861-1FC5-4264-A565-C28DA150BA19}">
      <dsp:nvSpPr>
        <dsp:cNvPr id="0" name=""/>
        <dsp:cNvSpPr/>
      </dsp:nvSpPr>
      <dsp:spPr>
        <a:xfrm>
          <a:off x="1842582" y="3988954"/>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kumimoji="1" lang="en-CA" sz="2100" kern="1200"/>
            <a:t>Worth investing in</a:t>
          </a:r>
          <a:endParaRPr lang="en-US" sz="2100" kern="1200"/>
        </a:p>
      </dsp:txBody>
      <dsp:txXfrm>
        <a:off x="1842582" y="3988954"/>
        <a:ext cx="4990592" cy="159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703D1-79EA-0F46-AE72-4EF2A92E6021}">
      <dsp:nvSpPr>
        <dsp:cNvPr id="0" name=""/>
        <dsp:cNvSpPr/>
      </dsp:nvSpPr>
      <dsp:spPr>
        <a:xfrm>
          <a:off x="4696894" y="980995"/>
          <a:ext cx="2827525" cy="448548"/>
        </a:xfrm>
        <a:custGeom>
          <a:avLst/>
          <a:gdLst/>
          <a:ahLst/>
          <a:cxnLst/>
          <a:rect l="0" t="0" r="0" b="0"/>
          <a:pathLst>
            <a:path>
              <a:moveTo>
                <a:pt x="0" y="0"/>
              </a:moveTo>
              <a:lnTo>
                <a:pt x="0" y="305672"/>
              </a:lnTo>
              <a:lnTo>
                <a:pt x="2827525" y="305672"/>
              </a:lnTo>
              <a:lnTo>
                <a:pt x="2827525"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1E0B8-124C-E145-8C1D-0504E6BEB820}">
      <dsp:nvSpPr>
        <dsp:cNvPr id="0" name=""/>
        <dsp:cNvSpPr/>
      </dsp:nvSpPr>
      <dsp:spPr>
        <a:xfrm>
          <a:off x="4696894" y="980995"/>
          <a:ext cx="942508" cy="448548"/>
        </a:xfrm>
        <a:custGeom>
          <a:avLst/>
          <a:gdLst/>
          <a:ahLst/>
          <a:cxnLst/>
          <a:rect l="0" t="0" r="0" b="0"/>
          <a:pathLst>
            <a:path>
              <a:moveTo>
                <a:pt x="0" y="0"/>
              </a:moveTo>
              <a:lnTo>
                <a:pt x="0" y="305672"/>
              </a:lnTo>
              <a:lnTo>
                <a:pt x="942508" y="305672"/>
              </a:lnTo>
              <a:lnTo>
                <a:pt x="942508"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99C0F8-30E8-3143-B2E9-EEF475331B4E}">
      <dsp:nvSpPr>
        <dsp:cNvPr id="0" name=""/>
        <dsp:cNvSpPr/>
      </dsp:nvSpPr>
      <dsp:spPr>
        <a:xfrm>
          <a:off x="3754385" y="980995"/>
          <a:ext cx="942508" cy="448548"/>
        </a:xfrm>
        <a:custGeom>
          <a:avLst/>
          <a:gdLst/>
          <a:ahLst/>
          <a:cxnLst/>
          <a:rect l="0" t="0" r="0" b="0"/>
          <a:pathLst>
            <a:path>
              <a:moveTo>
                <a:pt x="942508" y="0"/>
              </a:moveTo>
              <a:lnTo>
                <a:pt x="942508" y="305672"/>
              </a:lnTo>
              <a:lnTo>
                <a:pt x="0" y="305672"/>
              </a:lnTo>
              <a:lnTo>
                <a:pt x="0"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CEA84-8A7D-174A-8F4A-46985F6E80F1}">
      <dsp:nvSpPr>
        <dsp:cNvPr id="0" name=""/>
        <dsp:cNvSpPr/>
      </dsp:nvSpPr>
      <dsp:spPr>
        <a:xfrm>
          <a:off x="1869368" y="980995"/>
          <a:ext cx="2827525" cy="448548"/>
        </a:xfrm>
        <a:custGeom>
          <a:avLst/>
          <a:gdLst/>
          <a:ahLst/>
          <a:cxnLst/>
          <a:rect l="0" t="0" r="0" b="0"/>
          <a:pathLst>
            <a:path>
              <a:moveTo>
                <a:pt x="2827525" y="0"/>
              </a:moveTo>
              <a:lnTo>
                <a:pt x="2827525" y="305672"/>
              </a:lnTo>
              <a:lnTo>
                <a:pt x="0" y="305672"/>
              </a:lnTo>
              <a:lnTo>
                <a:pt x="0"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DDBC8-EF89-5947-BD3D-B632ACFEA7BF}">
      <dsp:nvSpPr>
        <dsp:cNvPr id="0" name=""/>
        <dsp:cNvSpPr/>
      </dsp:nvSpPr>
      <dsp:spPr>
        <a:xfrm>
          <a:off x="2040733"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196AD-5491-8C4A-AD43-8B267FE65289}">
      <dsp:nvSpPr>
        <dsp:cNvPr id="0" name=""/>
        <dsp:cNvSpPr/>
      </dsp:nvSpPr>
      <dsp:spPr>
        <a:xfrm>
          <a:off x="2212099"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Used machine learning to predict Apple stock prices</a:t>
          </a:r>
          <a:endParaRPr lang="en-US" sz="1000" kern="1200"/>
        </a:p>
      </dsp:txBody>
      <dsp:txXfrm>
        <a:off x="2240783" y="193124"/>
        <a:ext cx="1484918" cy="921984"/>
      </dsp:txXfrm>
    </dsp:sp>
    <dsp:sp modelId="{5A77121C-CCF5-CD43-85A1-3D692878C8C6}">
      <dsp:nvSpPr>
        <dsp:cNvPr id="0" name=""/>
        <dsp:cNvSpPr/>
      </dsp:nvSpPr>
      <dsp:spPr>
        <a:xfrm>
          <a:off x="3925751"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8180F-364D-CF46-84C1-A15D6AEB2741}">
      <dsp:nvSpPr>
        <dsp:cNvPr id="0" name=""/>
        <dsp:cNvSpPr/>
      </dsp:nvSpPr>
      <dsp:spPr>
        <a:xfrm>
          <a:off x="4097116"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Models used: </a:t>
          </a:r>
          <a:endParaRPr lang="en-US" sz="1000" kern="1200"/>
        </a:p>
      </dsp:txBody>
      <dsp:txXfrm>
        <a:off x="4125800" y="193124"/>
        <a:ext cx="1484918" cy="921984"/>
      </dsp:txXfrm>
    </dsp:sp>
    <dsp:sp modelId="{8D276DB7-1FA4-9442-892C-B6A178603B00}">
      <dsp:nvSpPr>
        <dsp:cNvPr id="0" name=""/>
        <dsp:cNvSpPr/>
      </dsp:nvSpPr>
      <dsp:spPr>
        <a:xfrm>
          <a:off x="1098225"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437C1-E304-4949-9A40-829F8B73187F}">
      <dsp:nvSpPr>
        <dsp:cNvPr id="0" name=""/>
        <dsp:cNvSpPr/>
      </dsp:nvSpPr>
      <dsp:spPr>
        <a:xfrm>
          <a:off x="1269590"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Linear Regression</a:t>
          </a:r>
          <a:endParaRPr lang="en-US" sz="1000" kern="1200"/>
        </a:p>
      </dsp:txBody>
      <dsp:txXfrm>
        <a:off x="1298274" y="1621025"/>
        <a:ext cx="1484918" cy="921984"/>
      </dsp:txXfrm>
    </dsp:sp>
    <dsp:sp modelId="{EC3F9B8C-9949-AC4B-91AD-C8EAE1088EDD}">
      <dsp:nvSpPr>
        <dsp:cNvPr id="0" name=""/>
        <dsp:cNvSpPr/>
      </dsp:nvSpPr>
      <dsp:spPr>
        <a:xfrm>
          <a:off x="2983242"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A9318-E56C-D741-A4C9-294B29CDB24B}">
      <dsp:nvSpPr>
        <dsp:cNvPr id="0" name=""/>
        <dsp:cNvSpPr/>
      </dsp:nvSpPr>
      <dsp:spPr>
        <a:xfrm>
          <a:off x="3154607"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Random Forest </a:t>
          </a:r>
          <a:endParaRPr lang="en-US" sz="1000" kern="1200"/>
        </a:p>
      </dsp:txBody>
      <dsp:txXfrm>
        <a:off x="3183291" y="1621025"/>
        <a:ext cx="1484918" cy="921984"/>
      </dsp:txXfrm>
    </dsp:sp>
    <dsp:sp modelId="{C7963A0A-7156-2E4D-8B2F-3DDAFD480C58}">
      <dsp:nvSpPr>
        <dsp:cNvPr id="0" name=""/>
        <dsp:cNvSpPr/>
      </dsp:nvSpPr>
      <dsp:spPr>
        <a:xfrm>
          <a:off x="4868259"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6F066-D26D-834A-8758-6810F80EEF15}">
      <dsp:nvSpPr>
        <dsp:cNvPr id="0" name=""/>
        <dsp:cNvSpPr/>
      </dsp:nvSpPr>
      <dsp:spPr>
        <a:xfrm>
          <a:off x="5039624"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Decision Tree </a:t>
          </a:r>
          <a:endParaRPr lang="en-US" sz="1000" kern="1200"/>
        </a:p>
      </dsp:txBody>
      <dsp:txXfrm>
        <a:off x="5068308" y="1621025"/>
        <a:ext cx="1484918" cy="921984"/>
      </dsp:txXfrm>
    </dsp:sp>
    <dsp:sp modelId="{54213831-F997-6C49-958F-9519052D41F2}">
      <dsp:nvSpPr>
        <dsp:cNvPr id="0" name=""/>
        <dsp:cNvSpPr/>
      </dsp:nvSpPr>
      <dsp:spPr>
        <a:xfrm>
          <a:off x="6753277"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42519-137E-4142-8B6A-9B09D3F30611}">
      <dsp:nvSpPr>
        <dsp:cNvPr id="0" name=""/>
        <dsp:cNvSpPr/>
      </dsp:nvSpPr>
      <dsp:spPr>
        <a:xfrm>
          <a:off x="6924642"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K-Nearest Neighbors</a:t>
          </a:r>
          <a:endParaRPr lang="en-US" sz="1000" kern="1200"/>
        </a:p>
      </dsp:txBody>
      <dsp:txXfrm>
        <a:off x="6953326" y="1621025"/>
        <a:ext cx="1484918" cy="921984"/>
      </dsp:txXfrm>
    </dsp:sp>
    <dsp:sp modelId="{73DE82DD-BDFE-984A-9380-5F6EDB6DB660}">
      <dsp:nvSpPr>
        <dsp:cNvPr id="0" name=""/>
        <dsp:cNvSpPr/>
      </dsp:nvSpPr>
      <dsp:spPr>
        <a:xfrm>
          <a:off x="5810768"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199D-BFC6-9648-909C-1DE4C360CB4C}">
      <dsp:nvSpPr>
        <dsp:cNvPr id="0" name=""/>
        <dsp:cNvSpPr/>
      </dsp:nvSpPr>
      <dsp:spPr>
        <a:xfrm>
          <a:off x="5982133"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dirty="0"/>
            <a:t>Used Amazon, Google, META, and Netflix stock data to assist in predicting the trend of Apple stock</a:t>
          </a:r>
          <a:endParaRPr lang="en-US" sz="1000" kern="1200" dirty="0"/>
        </a:p>
      </dsp:txBody>
      <dsp:txXfrm>
        <a:off x="6010817" y="193124"/>
        <a:ext cx="1484918" cy="921984"/>
      </dsp:txXfrm>
    </dsp:sp>
    <dsp:sp modelId="{433E4E22-A0C1-6647-BE09-A62845494FA7}">
      <dsp:nvSpPr>
        <dsp:cNvPr id="0" name=""/>
        <dsp:cNvSpPr/>
      </dsp:nvSpPr>
      <dsp:spPr>
        <a:xfrm>
          <a:off x="7695785"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EA5F-F24E-9D4A-95E2-64A9EEF2B6CB}">
      <dsp:nvSpPr>
        <dsp:cNvPr id="0" name=""/>
        <dsp:cNvSpPr/>
      </dsp:nvSpPr>
      <dsp:spPr>
        <a:xfrm>
          <a:off x="7867150"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Study may inform investment strategies</a:t>
          </a:r>
          <a:endParaRPr lang="en-US" sz="1000" kern="1200"/>
        </a:p>
      </dsp:txBody>
      <dsp:txXfrm>
        <a:off x="7895834" y="193124"/>
        <a:ext cx="1484918" cy="921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EA485-BB67-E344-AC2D-4F4B71828D58}">
      <dsp:nvSpPr>
        <dsp:cNvPr id="0" name=""/>
        <dsp:cNvSpPr/>
      </dsp:nvSpPr>
      <dsp:spPr>
        <a:xfrm>
          <a:off x="0" y="374848"/>
          <a:ext cx="7591049" cy="6581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Stock Data Collect From 2022-02-24 to 2023-02-23</a:t>
          </a:r>
          <a:endParaRPr lang="en-US" sz="2500" kern="1200" dirty="0"/>
        </a:p>
      </dsp:txBody>
      <dsp:txXfrm>
        <a:off x="32127" y="406975"/>
        <a:ext cx="7526795" cy="593871"/>
      </dsp:txXfrm>
    </dsp:sp>
    <dsp:sp modelId="{902833A5-80B1-9845-A15F-59358418213C}">
      <dsp:nvSpPr>
        <dsp:cNvPr id="0" name=""/>
        <dsp:cNvSpPr/>
      </dsp:nvSpPr>
      <dsp:spPr>
        <a:xfrm>
          <a:off x="0" y="1032973"/>
          <a:ext cx="7591049" cy="351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016"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zh-CN" altLang="en-US" sz="2000" b="0" i="0" kern="1200" dirty="0"/>
            <a:t>☆</a:t>
          </a:r>
          <a:r>
            <a:rPr lang="en-CA" sz="2000" b="1" i="0" kern="1200" dirty="0"/>
            <a:t>Apple</a:t>
          </a:r>
          <a:r>
            <a:rPr lang="zh-CN" altLang="en-US" sz="2000" b="0" i="0" kern="1200" dirty="0"/>
            <a:t>☆</a:t>
          </a:r>
          <a:r>
            <a:rPr lang="en-CA" sz="2000" b="0" i="0" kern="1200" dirty="0"/>
            <a:t>: </a:t>
          </a:r>
          <a:r>
            <a:rPr lang="en-CA" sz="2000" b="0" i="0" kern="1200" dirty="0">
              <a:hlinkClick xmlns:r="http://schemas.openxmlformats.org/officeDocument/2006/relationships" r:id="rId1"/>
            </a:rPr>
            <a:t>https://finance.yahoo.com/quote/AAPL/history?p=AAPL</a:t>
          </a:r>
          <a:r>
            <a:rPr lang="en-CA" sz="2000" b="0" i="0" kern="1200" dirty="0"/>
            <a:t> </a:t>
          </a:r>
          <a:endParaRPr lang="en-US" sz="2000" kern="1200" dirty="0"/>
        </a:p>
        <a:p>
          <a:pPr marL="228600" lvl="1" indent="-228600" algn="l" defTabSz="889000">
            <a:lnSpc>
              <a:spcPct val="90000"/>
            </a:lnSpc>
            <a:spcBef>
              <a:spcPct val="0"/>
            </a:spcBef>
            <a:spcAft>
              <a:spcPct val="20000"/>
            </a:spcAft>
            <a:buChar char="•"/>
          </a:pPr>
          <a:r>
            <a:rPr lang="en-CA" sz="2000" b="0" i="0" kern="1200"/>
            <a:t>Amazon : </a:t>
          </a:r>
          <a:r>
            <a:rPr lang="en-CA" sz="2000" b="0" i="0" kern="1200">
              <a:hlinkClick xmlns:r="http://schemas.openxmlformats.org/officeDocument/2006/relationships" r:id="rId2"/>
            </a:rPr>
            <a:t>https://finance.yahoo.com/quote/AMZN/history?p=AMZN</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Google : </a:t>
          </a:r>
          <a:r>
            <a:rPr lang="en-CA" sz="2000" b="0" i="0" kern="1200">
              <a:hlinkClick xmlns:r="http://schemas.openxmlformats.org/officeDocument/2006/relationships" r:id="rId3"/>
            </a:rPr>
            <a:t>https://finance.yahoo.com/quote/GOOG/history?p=GOOG</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META : </a:t>
          </a:r>
          <a:r>
            <a:rPr lang="en-CA" sz="2000" b="0" i="0" kern="1200">
              <a:hlinkClick xmlns:r="http://schemas.openxmlformats.org/officeDocument/2006/relationships" r:id="rId4"/>
            </a:rPr>
            <a:t>https://finance.yahoo.com/quote/META/history?p=META</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Netflix : </a:t>
          </a:r>
          <a:r>
            <a:rPr lang="en-CA" sz="2000" b="0" i="0" kern="1200">
              <a:hlinkClick xmlns:r="http://schemas.openxmlformats.org/officeDocument/2006/relationships" r:id="rId5"/>
            </a:rPr>
            <a:t>https://finance.yahoo.com/quote/NFLX/history?p=NFLX</a:t>
          </a:r>
          <a:r>
            <a:rPr lang="en-CA" sz="2000" b="0" i="0" kern="1200"/>
            <a:t> </a:t>
          </a:r>
          <a:endParaRPr lang="en-US" sz="2000" kern="1200"/>
        </a:p>
      </dsp:txBody>
      <dsp:txXfrm>
        <a:off x="0" y="1032973"/>
        <a:ext cx="7591049" cy="3519000"/>
      </dsp:txXfrm>
    </dsp:sp>
    <dsp:sp modelId="{75048571-A3B1-A649-ACCF-E3C0D7657E4C}">
      <dsp:nvSpPr>
        <dsp:cNvPr id="0" name=""/>
        <dsp:cNvSpPr/>
      </dsp:nvSpPr>
      <dsp:spPr>
        <a:xfrm>
          <a:off x="0" y="4551973"/>
          <a:ext cx="7591049" cy="658125"/>
        </a:xfrm>
        <a:prstGeom prst="roundRect">
          <a:avLst/>
        </a:prstGeom>
        <a:solidFill>
          <a:schemeClr val="accent2">
            <a:hueOff val="1482432"/>
            <a:satOff val="-932"/>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kumimoji="1" lang="en-CA" sz="2500" kern="1200"/>
            <a:t>Accessible from Yahoo Finance</a:t>
          </a:r>
          <a:endParaRPr lang="en-US" sz="2500" kern="1200"/>
        </a:p>
      </dsp:txBody>
      <dsp:txXfrm>
        <a:off x="32127" y="4584100"/>
        <a:ext cx="7526795" cy="5938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D8800-5E4B-B649-8302-AF59570018E0}">
      <dsp:nvSpPr>
        <dsp:cNvPr id="0" name=""/>
        <dsp:cNvSpPr/>
      </dsp:nvSpPr>
      <dsp:spPr>
        <a:xfrm>
          <a:off x="0"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074DD-6F66-0A47-B019-1F842C1F8955}">
      <dsp:nvSpPr>
        <dsp:cNvPr id="0" name=""/>
        <dsp:cNvSpPr/>
      </dsp:nvSpPr>
      <dsp:spPr>
        <a:xfrm>
          <a:off x="348246"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a:t>Linear Regression with PCA is the best model to predict APPLE stock values.</a:t>
          </a:r>
          <a:endParaRPr lang="en-US" sz="2400" kern="1200"/>
        </a:p>
      </dsp:txBody>
      <dsp:txXfrm>
        <a:off x="406538" y="618451"/>
        <a:ext cx="3017634" cy="1873644"/>
      </dsp:txXfrm>
    </dsp:sp>
    <dsp:sp modelId="{0741C744-B19E-9547-B6A8-A002DAFAF387}">
      <dsp:nvSpPr>
        <dsp:cNvPr id="0" name=""/>
        <dsp:cNvSpPr/>
      </dsp:nvSpPr>
      <dsp:spPr>
        <a:xfrm>
          <a:off x="3830711"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64A15-C957-434C-A4A1-93F7B4094ABE}">
      <dsp:nvSpPr>
        <dsp:cNvPr id="0" name=""/>
        <dsp:cNvSpPr/>
      </dsp:nvSpPr>
      <dsp:spPr>
        <a:xfrm>
          <a:off x="4178957"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dirty="0"/>
            <a:t>APPLE stock currently does not perform well, be caution to buy the stocks.</a:t>
          </a:r>
          <a:endParaRPr lang="en-US" sz="2400" kern="1200" dirty="0"/>
        </a:p>
      </dsp:txBody>
      <dsp:txXfrm>
        <a:off x="4237249" y="618451"/>
        <a:ext cx="3017634" cy="1873644"/>
      </dsp:txXfrm>
    </dsp:sp>
    <dsp:sp modelId="{85BEC765-AC5E-634A-8A5E-F854F436C587}">
      <dsp:nvSpPr>
        <dsp:cNvPr id="0" name=""/>
        <dsp:cNvSpPr/>
      </dsp:nvSpPr>
      <dsp:spPr>
        <a:xfrm>
          <a:off x="7661422"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89E2A-8E8F-254B-AA16-E363F5AF93A1}">
      <dsp:nvSpPr>
        <dsp:cNvPr id="0" name=""/>
        <dsp:cNvSpPr/>
      </dsp:nvSpPr>
      <dsp:spPr>
        <a:xfrm>
          <a:off x="8009668"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a:t>Possible reasons: Pandemic &amp; Bad Economy</a:t>
          </a:r>
          <a:endParaRPr lang="en-US" sz="2400" kern="1200"/>
        </a:p>
      </dsp:txBody>
      <dsp:txXfrm>
        <a:off x="8067960" y="618451"/>
        <a:ext cx="3017634" cy="18736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E65F3-457E-574E-84C2-879D3E6E19EE}" type="datetimeFigureOut">
              <a:rPr kumimoji="1" lang="zh-CN" altLang="en-US" smtClean="0"/>
              <a:t>2023/4/4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7E76-B418-B14B-A509-2202ECC9E471}" type="slidenum">
              <a:rPr kumimoji="1" lang="zh-CN" altLang="en-US" smtClean="0"/>
              <a:t>‹#›</a:t>
            </a:fld>
            <a:endParaRPr kumimoji="1" lang="zh-CN" altLang="en-US"/>
          </a:p>
        </p:txBody>
      </p:sp>
    </p:spTree>
    <p:extLst>
      <p:ext uri="{BB962C8B-B14F-4D97-AF65-F5344CB8AC3E}">
        <p14:creationId xmlns:p14="http://schemas.microsoft.com/office/powerpoint/2010/main" val="3992659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Hello everyone, here is our APS1052 final project: APPLE Stock Prediction. Here are our group members: Jiawei Ma, Long Ye. Now, let’s start our presentation.</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a:t>
            </a:fld>
            <a:endParaRPr kumimoji="1" lang="zh-CN" altLang="en-US"/>
          </a:p>
        </p:txBody>
      </p:sp>
    </p:spTree>
    <p:extLst>
      <p:ext uri="{BB962C8B-B14F-4D97-AF65-F5344CB8AC3E}">
        <p14:creationId xmlns:p14="http://schemas.microsoft.com/office/powerpoint/2010/main" val="4059117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Now, let’s give a brief introduction to the models that we will apply.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10</a:t>
            </a:fld>
            <a:endParaRPr kumimoji="1" lang="zh-CN" altLang="en-US"/>
          </a:p>
        </p:txBody>
      </p:sp>
    </p:spTree>
    <p:extLst>
      <p:ext uri="{BB962C8B-B14F-4D97-AF65-F5344CB8AC3E}">
        <p14:creationId xmlns:p14="http://schemas.microsoft.com/office/powerpoint/2010/main" val="100029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model we applied is Linear Regression model.</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11</a:t>
            </a:fld>
            <a:endParaRPr kumimoji="1" lang="zh-CN" altLang="en-US"/>
          </a:p>
        </p:txBody>
      </p:sp>
    </p:spTree>
    <p:extLst>
      <p:ext uri="{BB962C8B-B14F-4D97-AF65-F5344CB8AC3E}">
        <p14:creationId xmlns:p14="http://schemas.microsoft.com/office/powerpoint/2010/main" val="736471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linear regression model is a supervised machine learning model. It will find the best fit linear lines between the independent and dependent variables. Here is the formula for the multiple linear regression. In this formula, the beta-0 is the constant; those </a:t>
            </a:r>
            <a:r>
              <a:rPr lang="en-CA" dirty="0" err="1"/>
              <a:t>Xis</a:t>
            </a:r>
            <a:r>
              <a:rPr lang="en-CA" dirty="0"/>
              <a:t> are the explanatory variables (predictor attributes or features); the beta-p are the slop coefficients (or weights) for the corresponding variable; the </a:t>
            </a:r>
            <a:r>
              <a:rPr lang="en-CA" dirty="0" err="1"/>
              <a:t>yi</a:t>
            </a:r>
            <a:r>
              <a:rPr lang="en-CA" dirty="0"/>
              <a:t> is the dependent variable which is our target (APPLE’s ‘Open’ value in dataset). And the epsilon is the error of the formula, which we cannot get rid of.</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12</a:t>
            </a:fld>
            <a:endParaRPr kumimoji="1" lang="zh-CN" altLang="en-US"/>
          </a:p>
        </p:txBody>
      </p:sp>
    </p:spTree>
    <p:extLst>
      <p:ext uri="{BB962C8B-B14F-4D97-AF65-F5344CB8AC3E}">
        <p14:creationId xmlns:p14="http://schemas.microsoft.com/office/powerpoint/2010/main" val="1342045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the cost function for the linear regression.  Our goal is to minimize the error differences as shown in the first formula. </a:t>
            </a:r>
            <a:r>
              <a:rPr lang="en-CA" b="0" i="0" dirty="0">
                <a:solidFill>
                  <a:srgbClr val="292929"/>
                </a:solidFill>
                <a:effectLst/>
                <a:latin typeface="source-serif-pro"/>
              </a:rPr>
              <a:t>We square the error difference and sum over all data points and divide that value by the total number of data points. This provides the average squared error over all the data points. Therefore, this cost function is also known as the Mean Squared Error(MSE) function. Then we can change the values of the weights (betas) including the constant to minimize the cost function.</a:t>
            </a:r>
          </a:p>
          <a:p>
            <a:endParaRPr lang="en-CA" b="0" i="0" dirty="0">
              <a:solidFill>
                <a:srgbClr val="292929"/>
              </a:solidFill>
              <a:effectLst/>
              <a:latin typeface="source-serif-pro"/>
            </a:endParaRPr>
          </a:p>
          <a:p>
            <a:r>
              <a:rPr lang="en-CA" b="0" i="0" dirty="0">
                <a:solidFill>
                  <a:srgbClr val="292929"/>
                </a:solidFill>
                <a:effectLst/>
                <a:latin typeface="source-serif-pro"/>
              </a:rPr>
              <a:t>Moreover, this cost function can also be used in other machine learning models to have a better prediction.</a:t>
            </a:r>
            <a:endParaRPr lang="en-CA" dirty="0"/>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13</a:t>
            </a:fld>
            <a:endParaRPr kumimoji="1" lang="zh-CN" altLang="en-US"/>
          </a:p>
        </p:txBody>
      </p:sp>
    </p:spTree>
    <p:extLst>
      <p:ext uri="{BB962C8B-B14F-4D97-AF65-F5344CB8AC3E}">
        <p14:creationId xmlns:p14="http://schemas.microsoft.com/office/powerpoint/2010/main" val="2211737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we will briefly introduce the PCA that we applied in the linear regression to improve the prediction performance. PCA (Principal Component Analysis) is a commonly used technique for reducing the dimensionality of data in data analysis and machine learning. It involves transforming high-dimensional data into a lower-dimensional space while retaining as much of the original information as possible. PCA finds a new set of variables called principal components that are linear combinations of the original features of the data. By selecting a subset of principal components that capture the majority of the variance, PCA can effectively reduce the dimensionality of the data, making it easier to visualize and analyze. </a:t>
            </a:r>
          </a:p>
          <a:p>
            <a:endParaRPr lang="en-CA" dirty="0"/>
          </a:p>
          <a:p>
            <a:r>
              <a:rPr lang="en-CA" dirty="0"/>
              <a:t>From this GIF graph, we can see that as the line rotates, the projection of each data points (also the features captured by the line) are different. And then, the two dimension datapoints would be transformed into 1-d datapoints. Our goal is to find the principal components that are linear combinations of the features to reduce the dimensionality of our dataset.</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14</a:t>
            </a:fld>
            <a:endParaRPr kumimoji="1" lang="zh-CN" altLang="en-US"/>
          </a:p>
        </p:txBody>
      </p:sp>
    </p:spTree>
    <p:extLst>
      <p:ext uri="{BB962C8B-B14F-4D97-AF65-F5344CB8AC3E}">
        <p14:creationId xmlns:p14="http://schemas.microsoft.com/office/powerpoint/2010/main" val="2513906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will introduce the random forest regression model. Random forest is an ensemble learning method that constructs a multitude of decision trees at training time and combines them into a forest. Random Forest improves upon decision trees by using bootstrap aggregating and random feature selection to reduce overfitting and increase accuracy. During prediction, the Random Forest model outputs the mode (for classification) or mean (for regression) of the predictions of the individual trees in the forest. </a:t>
            </a:r>
          </a:p>
          <a:p>
            <a:endParaRPr lang="en-CA" dirty="0"/>
          </a:p>
          <a:p>
            <a:r>
              <a:rPr lang="en-CA" dirty="0"/>
              <a:t>In our model, we give all features to the random forest as input. Through its random feature selection, we can get the prediction values that reduce overfitting and increase accuracy.</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15</a:t>
            </a:fld>
            <a:endParaRPr kumimoji="1" lang="zh-CN" altLang="en-US"/>
          </a:p>
        </p:txBody>
      </p:sp>
    </p:spTree>
    <p:extLst>
      <p:ext uri="{BB962C8B-B14F-4D97-AF65-F5344CB8AC3E}">
        <p14:creationId xmlns:p14="http://schemas.microsoft.com/office/powerpoint/2010/main" val="4172442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model is K-Nearest Neighbors (KNN). KNN is a popular machine learning algorithm used for classification and regression tasks. It is a non-parametric method that works by finding the K training samples closest in distance to a new input data point and outputting the average of their target values for regression or the mode of their target values for classification. KNN is simple to implement and can work with any number of classes or regression targets. However, it can be sensitive to the choice of the distance metric and the value of K, and can become computationally expensive for large datasets. </a:t>
            </a:r>
          </a:p>
          <a:p>
            <a:endParaRPr lang="en-CA" dirty="0"/>
          </a:p>
          <a:p>
            <a:r>
              <a:rPr lang="en-CA" dirty="0"/>
              <a:t>In our model, we will train the KNN model as samples. And for each test data, the KNN model will predict it based on the K training samples closest in distance.</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16</a:t>
            </a:fld>
            <a:endParaRPr kumimoji="1" lang="zh-CN" altLang="en-US"/>
          </a:p>
        </p:txBody>
      </p:sp>
    </p:spTree>
    <p:extLst>
      <p:ext uri="{BB962C8B-B14F-4D97-AF65-F5344CB8AC3E}">
        <p14:creationId xmlns:p14="http://schemas.microsoft.com/office/powerpoint/2010/main" val="271502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model is Decision Tree. Decision tree is a popular machine learning algorithm used for classification and regression tasks. It creates a model in the form of a tree structure, where each internal node represents a test on an attribute, each branch represents the outcome of the test, and each leaf node represents a class label or a numerical value. The decision tree is constructed by recursively splitting the data based on the attribute that provides the most information gain, which measures the reduction in entropy or impurity after the split. Decision trees are easy to interpret and visualize, and can handle both categorical and continuous data. However, they can suffer from overfitting and can be unstable with small variations in the data. </a:t>
            </a:r>
          </a:p>
        </p:txBody>
      </p:sp>
      <p:sp>
        <p:nvSpPr>
          <p:cNvPr id="4" name="Slide Number Placeholder 3"/>
          <p:cNvSpPr>
            <a:spLocks noGrp="1"/>
          </p:cNvSpPr>
          <p:nvPr>
            <p:ph type="sldNum" sz="quarter" idx="5"/>
          </p:nvPr>
        </p:nvSpPr>
        <p:spPr/>
        <p:txBody>
          <a:bodyPr/>
          <a:lstStyle/>
          <a:p>
            <a:fld id="{94D57E76-B418-B14B-A509-2202ECC9E471}" type="slidenum">
              <a:rPr kumimoji="1" lang="zh-CN" altLang="en-US" smtClean="0"/>
              <a:t>17</a:t>
            </a:fld>
            <a:endParaRPr kumimoji="1" lang="zh-CN" altLang="en-US"/>
          </a:p>
        </p:txBody>
      </p:sp>
    </p:spTree>
    <p:extLst>
      <p:ext uri="{BB962C8B-B14F-4D97-AF65-F5344CB8AC3E}">
        <p14:creationId xmlns:p14="http://schemas.microsoft.com/office/powerpoint/2010/main" val="3204182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Next, let’s discuss the results we got from the models.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18</a:t>
            </a:fld>
            <a:endParaRPr kumimoji="1" lang="zh-CN" altLang="en-US"/>
          </a:p>
        </p:txBody>
      </p:sp>
    </p:spTree>
    <p:extLst>
      <p:ext uri="{BB962C8B-B14F-4D97-AF65-F5344CB8AC3E}">
        <p14:creationId xmlns:p14="http://schemas.microsoft.com/office/powerpoint/2010/main" val="337308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We applied two versions of the Linear Regression model, one is the LR without PCA, and another one is LR with PCA.</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19</a:t>
            </a:fld>
            <a:endParaRPr kumimoji="1" lang="zh-CN" altLang="en-US"/>
          </a:p>
        </p:txBody>
      </p:sp>
    </p:spTree>
    <p:extLst>
      <p:ext uri="{BB962C8B-B14F-4D97-AF65-F5344CB8AC3E}">
        <p14:creationId xmlns:p14="http://schemas.microsoft.com/office/powerpoint/2010/main" val="3412680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Firstly, let’s briefly introduce the background and the purpose in this project. We will introduce the Apple Inc. and the value of its stock. Then we will introduce the Machine Learning method that we can apply to predict the stocks.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a:t>
            </a:fld>
            <a:endParaRPr kumimoji="1" lang="zh-CN" altLang="en-US"/>
          </a:p>
        </p:txBody>
      </p:sp>
    </p:spTree>
    <p:extLst>
      <p:ext uri="{BB962C8B-B14F-4D97-AF65-F5344CB8AC3E}">
        <p14:creationId xmlns:p14="http://schemas.microsoft.com/office/powerpoint/2010/main" val="37589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using Linear Regression model without PCA, we tried prediction through selecting all features and selecting partial important features. </a:t>
            </a:r>
          </a:p>
          <a:p>
            <a:endParaRPr kumimoji="1" lang="en-CA" altLang="zh-CN" dirty="0"/>
          </a:p>
          <a:p>
            <a:r>
              <a:rPr kumimoji="1" lang="en-CA" altLang="zh-CN" dirty="0"/>
              <a:t>The top graph is the model with all features; the accuracy is 99.36%.</a:t>
            </a:r>
          </a:p>
          <a:p>
            <a:endParaRPr kumimoji="1" lang="en-CA" altLang="zh-CN" dirty="0"/>
          </a:p>
          <a:p>
            <a:r>
              <a:rPr kumimoji="1" lang="en-CA" altLang="zh-CN" dirty="0"/>
              <a:t>And bottom graph is the model that we select Low, Close and </a:t>
            </a:r>
            <a:r>
              <a:rPr kumimoji="1" lang="en-CA" altLang="zh-CN" dirty="0" err="1"/>
              <a:t>CompetitorIndex</a:t>
            </a:r>
            <a:r>
              <a:rPr kumimoji="1" lang="en-CA" altLang="zh-CN" dirty="0"/>
              <a:t> (typo in the screenshot) features; the accuracy is 99.4%.</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20</a:t>
            </a:fld>
            <a:endParaRPr kumimoji="1" lang="zh-CN" altLang="en-US"/>
          </a:p>
        </p:txBody>
      </p:sp>
    </p:spTree>
    <p:extLst>
      <p:ext uri="{BB962C8B-B14F-4D97-AF65-F5344CB8AC3E}">
        <p14:creationId xmlns:p14="http://schemas.microsoft.com/office/powerpoint/2010/main" val="122541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using Linear Regression model with PCA, we also tried prediction through selecting all features and selecting partial important features. </a:t>
            </a:r>
          </a:p>
          <a:p>
            <a:endParaRPr kumimoji="1" lang="en-CA" altLang="zh-CN" dirty="0"/>
          </a:p>
          <a:p>
            <a:r>
              <a:rPr kumimoji="1" lang="en-CA" altLang="zh-CN" dirty="0"/>
              <a:t>The top graph is the model with all features; the accuracy is still 99.36%.</a:t>
            </a:r>
          </a:p>
          <a:p>
            <a:endParaRPr kumimoji="1" lang="en-CA" altLang="zh-CN" dirty="0"/>
          </a:p>
          <a:p>
            <a:r>
              <a:rPr kumimoji="1" lang="en-CA" altLang="zh-CN" dirty="0"/>
              <a:t>And bottom graph is the model that we select Low, Close and </a:t>
            </a:r>
            <a:r>
              <a:rPr kumimoji="1" lang="en-CA" altLang="zh-CN" dirty="0" err="1"/>
              <a:t>CompetitorIndex</a:t>
            </a:r>
            <a:r>
              <a:rPr kumimoji="1" lang="en-CA" altLang="zh-CN" dirty="0"/>
              <a:t> features; the accuracy is 99.41%..</a:t>
            </a:r>
            <a:endParaRPr kumimoji="1" lang="zh-CN" altLang="en-US" dirty="0"/>
          </a:p>
          <a:p>
            <a:endParaRPr kumimoji="1" lang="en-CA" altLang="zh-CN" dirty="0"/>
          </a:p>
          <a:p>
            <a:r>
              <a:rPr kumimoji="1" lang="en-CA" altLang="zh-CN" dirty="0"/>
              <a:t>Although results are similar, the LR model with PCA and with Feature selection still slightly improved the accuracy.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21</a:t>
            </a:fld>
            <a:endParaRPr kumimoji="1" lang="zh-CN" altLang="en-US"/>
          </a:p>
        </p:txBody>
      </p:sp>
    </p:spTree>
    <p:extLst>
      <p:ext uri="{BB962C8B-B14F-4D97-AF65-F5344CB8AC3E}">
        <p14:creationId xmlns:p14="http://schemas.microsoft.com/office/powerpoint/2010/main" val="2569456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tuning the parameters, we found the best model parameters for random forest at </a:t>
            </a:r>
            <a:r>
              <a:rPr lang="en-CA" altLang="zh-CN" dirty="0"/>
              <a:t>{‘</a:t>
            </a:r>
            <a:r>
              <a:rPr lang="en-CA" altLang="zh-CN" dirty="0" err="1"/>
              <a:t>n_estimators</a:t>
            </a:r>
            <a:r>
              <a:rPr lang="en-CA" altLang="zh-CN" dirty="0"/>
              <a:t>’: 600, ‘</a:t>
            </a:r>
            <a:r>
              <a:rPr lang="en-CA" altLang="zh-CN" dirty="0" err="1"/>
              <a:t>min_samples_split</a:t>
            </a:r>
            <a:r>
              <a:rPr lang="en-CA" altLang="zh-CN" dirty="0"/>
              <a:t>’: 2, ‘</a:t>
            </a:r>
            <a:r>
              <a:rPr lang="en-CA" altLang="zh-CN" dirty="0" err="1"/>
              <a:t>min_samples_leaf</a:t>
            </a:r>
            <a:r>
              <a:rPr lang="en-CA" altLang="zh-CN" dirty="0"/>
              <a:t>’: 2, ‘</a:t>
            </a:r>
            <a:r>
              <a:rPr lang="en-CA" altLang="zh-CN" dirty="0" err="1"/>
              <a:t>max_features</a:t>
            </a:r>
            <a:r>
              <a:rPr lang="en-CA" altLang="zh-CN" dirty="0"/>
              <a:t>’: ‘sqrt’, ‘</a:t>
            </a:r>
            <a:r>
              <a:rPr lang="en-CA" altLang="zh-CN" dirty="0" err="1"/>
              <a:t>max_depth</a:t>
            </a:r>
            <a:r>
              <a:rPr lang="en-CA" altLang="zh-CN" dirty="0"/>
              <a:t>’: 110, ‘bootstrap’: False}. And the accuracy is 99.36%.</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22</a:t>
            </a:fld>
            <a:endParaRPr kumimoji="1" lang="zh-CN" altLang="en-US"/>
          </a:p>
        </p:txBody>
      </p:sp>
    </p:spTree>
    <p:extLst>
      <p:ext uri="{BB962C8B-B14F-4D97-AF65-F5344CB8AC3E}">
        <p14:creationId xmlns:p14="http://schemas.microsoft.com/office/powerpoint/2010/main" val="241095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tuning the parameters, we found the best model parameters for KNN Classifier are </a:t>
            </a:r>
            <a:r>
              <a:rPr lang="en-CA" altLang="zh-CN" dirty="0"/>
              <a:t>{'</a:t>
            </a:r>
            <a:r>
              <a:rPr lang="en-CA" altLang="zh-CN" dirty="0" err="1"/>
              <a:t>leaf_size</a:t>
            </a:r>
            <a:r>
              <a:rPr lang="en-CA" altLang="zh-CN" dirty="0"/>
              <a:t>': 20, 'metric': '</a:t>
            </a:r>
            <a:r>
              <a:rPr lang="en-CA" altLang="zh-CN" dirty="0" err="1"/>
              <a:t>minkowski</a:t>
            </a:r>
            <a:r>
              <a:rPr lang="en-CA" altLang="zh-CN" dirty="0"/>
              <a:t>', '</a:t>
            </a:r>
            <a:r>
              <a:rPr lang="en-CA" altLang="zh-CN" dirty="0" err="1"/>
              <a:t>n_neighbors</a:t>
            </a:r>
            <a:r>
              <a:rPr lang="en-CA" altLang="zh-CN" dirty="0"/>
              <a:t>': 20, 'p': 1, 'weights': 'distance’}. The accuracy is 99.01%.</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23</a:t>
            </a:fld>
            <a:endParaRPr kumimoji="1" lang="zh-CN" altLang="en-US"/>
          </a:p>
        </p:txBody>
      </p:sp>
    </p:spTree>
    <p:extLst>
      <p:ext uri="{BB962C8B-B14F-4D97-AF65-F5344CB8AC3E}">
        <p14:creationId xmlns:p14="http://schemas.microsoft.com/office/powerpoint/2010/main" val="2941724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In decision tree model, the situation is a little bit different and interesting. Although we found the best model through tuning the parameters and get the best decision tree model with </a:t>
            </a:r>
            <a:r>
              <a:rPr lang="en-CA" altLang="zh-CN" dirty="0"/>
              <a:t>{'</a:t>
            </a:r>
            <a:r>
              <a:rPr lang="en-CA" altLang="zh-CN" dirty="0" err="1"/>
              <a:t>dec_tree__criterion</a:t>
            </a:r>
            <a:r>
              <a:rPr lang="en-CA" altLang="zh-CN" dirty="0"/>
              <a:t>': '</a:t>
            </a:r>
            <a:r>
              <a:rPr lang="en-CA" altLang="zh-CN" dirty="0" err="1"/>
              <a:t>gini</a:t>
            </a:r>
            <a:r>
              <a:rPr lang="en-CA" altLang="zh-CN" dirty="0"/>
              <a:t>', 'dec_tree__</a:t>
            </a:r>
            <a:r>
              <a:rPr lang="en-CA" altLang="zh-CN" dirty="0" err="1"/>
              <a:t>max_features</a:t>
            </a:r>
            <a:r>
              <a:rPr lang="en-CA" altLang="zh-CN" dirty="0"/>
              <a:t>': 'log2', 'dec_tree__</a:t>
            </a:r>
            <a:r>
              <a:rPr lang="en-CA" altLang="zh-CN" dirty="0" err="1"/>
              <a:t>min_samples_leaf</a:t>
            </a:r>
            <a:r>
              <a:rPr lang="en-CA" altLang="zh-CN" dirty="0"/>
              <a:t>': 5, 'dec_tree__</a:t>
            </a:r>
            <a:r>
              <a:rPr lang="en-CA" altLang="zh-CN" dirty="0" err="1"/>
              <a:t>min_samples_split</a:t>
            </a:r>
            <a:r>
              <a:rPr lang="en-CA" altLang="zh-CN" dirty="0"/>
              <a:t>': 4, '</a:t>
            </a:r>
            <a:r>
              <a:rPr lang="en-CA" altLang="zh-CN" dirty="0" err="1"/>
              <a:t>pca</a:t>
            </a:r>
            <a:r>
              <a:rPr lang="en-CA" altLang="zh-CN" dirty="0"/>
              <a:t>__</a:t>
            </a:r>
            <a:r>
              <a:rPr lang="en-CA" altLang="zh-CN" dirty="0" err="1"/>
              <a:t>n_components</a:t>
            </a:r>
            <a:r>
              <a:rPr lang="en-CA" altLang="zh-CN" dirty="0"/>
              <a:t>': 4} (The Top one). The accuracy is lower than its default model (lower one) with accuracy at 99.16%.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24</a:t>
            </a:fld>
            <a:endParaRPr kumimoji="1" lang="zh-CN" altLang="en-US"/>
          </a:p>
        </p:txBody>
      </p:sp>
    </p:spTree>
    <p:extLst>
      <p:ext uri="{BB962C8B-B14F-4D97-AF65-F5344CB8AC3E}">
        <p14:creationId xmlns:p14="http://schemas.microsoft.com/office/powerpoint/2010/main" val="2318081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Now, let’s move to the discussion and discuss about the results we got from the models.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25</a:t>
            </a:fld>
            <a:endParaRPr kumimoji="1" lang="zh-CN" altLang="en-US"/>
          </a:p>
        </p:txBody>
      </p:sp>
    </p:spTree>
    <p:extLst>
      <p:ext uri="{BB962C8B-B14F-4D97-AF65-F5344CB8AC3E}">
        <p14:creationId xmlns:p14="http://schemas.microsoft.com/office/powerpoint/2010/main" val="283472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From the table, we can see the LR with PCA has the best prediction performance with the highest accuracy at 99.41%. And KNN is the most un-reliable model to predict APPLE stock prices.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26</a:t>
            </a:fld>
            <a:endParaRPr kumimoji="1" lang="zh-CN" altLang="en-US"/>
          </a:p>
        </p:txBody>
      </p:sp>
    </p:spTree>
    <p:extLst>
      <p:ext uri="{BB962C8B-B14F-4D97-AF65-F5344CB8AC3E}">
        <p14:creationId xmlns:p14="http://schemas.microsoft.com/office/powerpoint/2010/main" val="373403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There are some results plots generated from the white reality check. Let’s talk about them one by one. For the left plot, it shows the line for the stock market pricing of APPLE. And the right one shows the mean lower boundary and upper boundary </a:t>
            </a:r>
            <a:r>
              <a:rPr kumimoji="1" lang="en-CA" altLang="zh-CN" dirty="0" err="1"/>
              <a:t>abd</a:t>
            </a:r>
            <a:r>
              <a:rPr kumimoji="1" lang="en-CA" altLang="zh-CN" dirty="0"/>
              <a:t> the Adj close feature.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27</a:t>
            </a:fld>
            <a:endParaRPr kumimoji="1" lang="zh-CN" altLang="en-US"/>
          </a:p>
        </p:txBody>
      </p:sp>
    </p:spTree>
    <p:extLst>
      <p:ext uri="{BB962C8B-B14F-4D97-AF65-F5344CB8AC3E}">
        <p14:creationId xmlns:p14="http://schemas.microsoft.com/office/powerpoint/2010/main" val="2224615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This plot shows the Z-score calculation with different data, and the upper and lower entry.</a:t>
            </a:r>
          </a:p>
          <a:p>
            <a:endParaRPr kumimoji="1" lang="en-CA" altLang="zh-CN" dirty="0"/>
          </a:p>
          <a:p>
            <a:pPr algn="l"/>
            <a:r>
              <a:rPr lang="en-CA" altLang="zh-CN" b="0" i="0" dirty="0">
                <a:solidFill>
                  <a:srgbClr val="374151"/>
                </a:solidFill>
                <a:effectLst/>
                <a:latin typeface="Söhne"/>
              </a:rPr>
              <a:t>The z-score is a statistical measure that represents the number of standard deviations a data point is from the mean of a dataset. In the context of stock data, the z-score is used to determine how far a particular stock's price is from its average price over a given period of time. A positive z-score indicates that the stock's price is above its average, while a negative z-score indicates that the stock's price is below its average.</a:t>
            </a:r>
          </a:p>
          <a:p>
            <a:pPr algn="l"/>
            <a:r>
              <a:rPr lang="en-CA" altLang="zh-CN" b="0" i="0" dirty="0">
                <a:solidFill>
                  <a:srgbClr val="374151"/>
                </a:solidFill>
                <a:effectLst/>
                <a:latin typeface="Söhne"/>
              </a:rPr>
              <a:t>The </a:t>
            </a:r>
            <a:r>
              <a:rPr lang="en-CA" altLang="zh-CN" b="0" i="0" dirty="0" err="1">
                <a:solidFill>
                  <a:srgbClr val="374151"/>
                </a:solidFill>
                <a:effectLst/>
                <a:latin typeface="Söhne"/>
              </a:rPr>
              <a:t>UpperEntryZscore</a:t>
            </a:r>
            <a:r>
              <a:rPr lang="en-CA" altLang="zh-CN" b="0" i="0" dirty="0">
                <a:solidFill>
                  <a:srgbClr val="374151"/>
                </a:solidFill>
                <a:effectLst/>
                <a:latin typeface="Söhne"/>
              </a:rPr>
              <a:t> and </a:t>
            </a:r>
            <a:r>
              <a:rPr lang="en-CA" altLang="zh-CN" b="0" i="0" dirty="0" err="1">
                <a:solidFill>
                  <a:srgbClr val="374151"/>
                </a:solidFill>
                <a:effectLst/>
                <a:latin typeface="Söhne"/>
              </a:rPr>
              <a:t>LowerEntryZscore</a:t>
            </a:r>
            <a:r>
              <a:rPr lang="en-CA" altLang="zh-CN" b="0" i="0" dirty="0">
                <a:solidFill>
                  <a:srgbClr val="374151"/>
                </a:solidFill>
                <a:effectLst/>
                <a:latin typeface="Söhne"/>
              </a:rPr>
              <a:t> are commonly used in trading strategies based on mean reversion. These z-scores represent the threshold values beyond which a stock's price is considered overbought or oversold, respectively. Traders may use these values as entry signals for trades, where they buy the stock when the price is below the </a:t>
            </a:r>
            <a:r>
              <a:rPr lang="en-CA" altLang="zh-CN" b="0" i="0" dirty="0" err="1">
                <a:solidFill>
                  <a:srgbClr val="374151"/>
                </a:solidFill>
                <a:effectLst/>
                <a:latin typeface="Söhne"/>
              </a:rPr>
              <a:t>LowerEntryZscore</a:t>
            </a:r>
            <a:r>
              <a:rPr lang="en-CA" altLang="zh-CN" b="0" i="0" dirty="0">
                <a:solidFill>
                  <a:srgbClr val="374151"/>
                </a:solidFill>
                <a:effectLst/>
                <a:latin typeface="Söhne"/>
              </a:rPr>
              <a:t> and sell when the price is above the </a:t>
            </a:r>
            <a:r>
              <a:rPr lang="en-CA" altLang="zh-CN" b="0" i="0" dirty="0" err="1">
                <a:solidFill>
                  <a:srgbClr val="374151"/>
                </a:solidFill>
                <a:effectLst/>
                <a:latin typeface="Söhne"/>
              </a:rPr>
              <a:t>UpperEntryZscore</a:t>
            </a:r>
            <a:r>
              <a:rPr lang="en-CA" altLang="zh-CN" b="0" i="0" dirty="0">
                <a:solidFill>
                  <a:srgbClr val="374151"/>
                </a:solidFill>
                <a:effectLst/>
                <a:latin typeface="Söhne"/>
              </a:rPr>
              <a:t>.</a:t>
            </a:r>
          </a:p>
          <a:p>
            <a:br>
              <a:rPr lang="en-CA" altLang="zh-CN" dirty="0"/>
            </a:b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28</a:t>
            </a:fld>
            <a:endParaRPr kumimoji="1" lang="zh-CN" altLang="en-US"/>
          </a:p>
        </p:txBody>
      </p:sp>
    </p:spTree>
    <p:extLst>
      <p:ext uri="{BB962C8B-B14F-4D97-AF65-F5344CB8AC3E}">
        <p14:creationId xmlns:p14="http://schemas.microsoft.com/office/powerpoint/2010/main" val="208949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This plot is a visualization of the cumulative returns of a stock trading system.</a:t>
            </a:r>
          </a:p>
          <a:p>
            <a:endParaRPr kumimoji="1" lang="en-CA" altLang="zh-CN" dirty="0"/>
          </a:p>
          <a:p>
            <a:r>
              <a:rPr kumimoji="1" lang="en-CA" altLang="zh-CN" dirty="0"/>
              <a:t>The </a:t>
            </a:r>
            <a:r>
              <a:rPr kumimoji="1" lang="en-CA" altLang="zh-CN" dirty="0" err="1"/>
              <a:t>market_cum_rets</a:t>
            </a:r>
            <a:r>
              <a:rPr kumimoji="1" lang="en-CA" altLang="zh-CN" dirty="0"/>
              <a:t> line represents the cumulative returns of a benchmark market index, such as the S&amp;P 500 or the NASDAQ Composite. This line shows the performance of the broader market over the same period of time as the trading system.</a:t>
            </a:r>
          </a:p>
          <a:p>
            <a:endParaRPr kumimoji="1" lang="en-CA" altLang="zh-CN" dirty="0"/>
          </a:p>
          <a:p>
            <a:r>
              <a:rPr kumimoji="1" lang="en-CA" altLang="zh-CN" dirty="0"/>
              <a:t>The </a:t>
            </a:r>
            <a:r>
              <a:rPr kumimoji="1" lang="en-CA" altLang="zh-CN" dirty="0" err="1"/>
              <a:t>syst_cum_returns</a:t>
            </a:r>
            <a:r>
              <a:rPr kumimoji="1" lang="en-CA" altLang="zh-CN" dirty="0"/>
              <a:t> line represents the cumulative returns of the trading system. This line shows the performance of the trading system over the same period of time as the benchmark market index.</a:t>
            </a:r>
          </a:p>
          <a:p>
            <a:endParaRPr kumimoji="1" lang="en-CA" altLang="zh-CN" dirty="0"/>
          </a:p>
          <a:p>
            <a:r>
              <a:rPr kumimoji="1" lang="en-CA" altLang="zh-CN" dirty="0"/>
              <a:t>By comparing the two lines, you can evaluate the performance of the trading system relative to the broader market. If the </a:t>
            </a:r>
            <a:r>
              <a:rPr kumimoji="1" lang="en-CA" altLang="zh-CN" dirty="0" err="1"/>
              <a:t>syst_cum_returns</a:t>
            </a:r>
            <a:r>
              <a:rPr kumimoji="1" lang="en-CA" altLang="zh-CN" dirty="0"/>
              <a:t> line is consistently higher than the </a:t>
            </a:r>
            <a:r>
              <a:rPr kumimoji="1" lang="en-CA" altLang="zh-CN" dirty="0" err="1"/>
              <a:t>market_cum_rets</a:t>
            </a:r>
            <a:r>
              <a:rPr kumimoji="1" lang="en-CA" altLang="zh-CN" dirty="0"/>
              <a:t> line, the trading system is said to have outperformed the market. If the </a:t>
            </a:r>
            <a:r>
              <a:rPr kumimoji="1" lang="en-CA" altLang="zh-CN" dirty="0" err="1"/>
              <a:t>syst_cum_returns</a:t>
            </a:r>
            <a:r>
              <a:rPr kumimoji="1" lang="en-CA" altLang="zh-CN" dirty="0"/>
              <a:t> line is consistently lower than the </a:t>
            </a:r>
            <a:r>
              <a:rPr kumimoji="1" lang="en-CA" altLang="zh-CN" dirty="0" err="1"/>
              <a:t>market_cum_rets</a:t>
            </a:r>
            <a:r>
              <a:rPr kumimoji="1" lang="en-CA" altLang="zh-CN" dirty="0"/>
              <a:t> line, the trading system is said to have underperformed the market.</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29</a:t>
            </a:fld>
            <a:endParaRPr kumimoji="1" lang="zh-CN" altLang="en-US"/>
          </a:p>
        </p:txBody>
      </p:sp>
    </p:spTree>
    <p:extLst>
      <p:ext uri="{BB962C8B-B14F-4D97-AF65-F5344CB8AC3E}">
        <p14:creationId xmlns:p14="http://schemas.microsoft.com/office/powerpoint/2010/main" val="4030688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b="0" i="0" dirty="0">
                <a:solidFill>
                  <a:srgbClr val="374151"/>
                </a:solidFill>
                <a:effectLst/>
                <a:latin typeface="Söhne"/>
              </a:rPr>
              <a:t>Apple is a multinational technology company based in Cupertino, California. It was founded in 1976 by Steve Jobs, Steve Wozniak, and Ronald Wayne, and has since grown to become one of the largest and most valuable companies in the world. Apple is known for designing, developing, and selling consumer electronics, computer software, and online services. Its most popular products include the iPhone, iPad, Mac, Apple Watch, and </a:t>
            </a:r>
            <a:r>
              <a:rPr lang="en-CA" altLang="zh-CN" b="0" i="0" dirty="0" err="1">
                <a:solidFill>
                  <a:srgbClr val="374151"/>
                </a:solidFill>
                <a:effectLst/>
                <a:latin typeface="Söhne"/>
              </a:rPr>
              <a:t>AirPods</a:t>
            </a:r>
            <a:r>
              <a:rPr lang="en-CA" altLang="zh-CN" b="0" i="0" dirty="0">
                <a:solidFill>
                  <a:srgbClr val="374151"/>
                </a:solidFill>
                <a:effectLst/>
                <a:latin typeface="Söhne"/>
              </a:rPr>
              <a:t>. Apple is also a leader in the digital music, streaming, and entertainment industry, with services such as Apple Music, Apple TV+, and the App Store. In conclusion, Apple Inc. stocks are worthy to invest. Therefore, the purpose of this research is to investigate the performance of different machine learning models in predicting the stock prices of Apple.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3</a:t>
            </a:fld>
            <a:endParaRPr kumimoji="1" lang="zh-CN" altLang="en-US"/>
          </a:p>
        </p:txBody>
      </p:sp>
    </p:spTree>
    <p:extLst>
      <p:ext uri="{BB962C8B-B14F-4D97-AF65-F5344CB8AC3E}">
        <p14:creationId xmlns:p14="http://schemas.microsoft.com/office/powerpoint/2010/main" val="20481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result of the white reality check. The results of the White Reality Check of Apple shows that the trading system being evaluated has produced negative returns, with a total annual return of -12.10% and a compounded annual growth rate (CAGR) of -12.11%. Additionally, the Sharpe Ratio is negative, indicating that the trading system has not generated a sufficient return relative to the level of risk taken.</a:t>
            </a:r>
          </a:p>
          <a:p>
            <a:endParaRPr kumimoji="1" lang="en-CA" altLang="zh-CN" dirty="0"/>
          </a:p>
          <a:p>
            <a:r>
              <a:rPr kumimoji="1" lang="en-CA" altLang="zh-CN" dirty="0"/>
              <a:t>The average return of 0.013022 indicates that, on average, the trading system has produced a small positive return, but the negative returns have outweighed the positive returns.</a:t>
            </a:r>
          </a:p>
          <a:p>
            <a:endParaRPr kumimoji="1" lang="en-CA" altLang="zh-CN" dirty="0"/>
          </a:p>
          <a:p>
            <a:r>
              <a:rPr kumimoji="1" lang="en-CA" altLang="zh-CN" dirty="0"/>
              <a:t>The next line of output, [-0.02003303 0.02112066], provides the confidence interval for the average return, which indicates that with 95% confidence, the true average return of the trading system is expected to fall between -0.02003303 and 0.02112066.</a:t>
            </a:r>
          </a:p>
          <a:p>
            <a:endParaRPr kumimoji="1" lang="en-CA" altLang="zh-CN" dirty="0"/>
          </a:p>
          <a:p>
            <a:r>
              <a:rPr kumimoji="1" lang="en-CA" altLang="zh-CN" dirty="0"/>
              <a:t>The p-value of 0.10460000000000003 indicates that the null hypothesis that the population distribution of the rule returns has an expected value of zero or less cannot be rejected at the 5% significance level. This means that the evidence is not strong enough to conclude that the trading system's returns are significantly different from zero or less.</a:t>
            </a:r>
          </a:p>
          <a:p>
            <a:endParaRPr kumimoji="1" lang="en-CA" altLang="zh-CN" dirty="0"/>
          </a:p>
          <a:p>
            <a:r>
              <a:rPr kumimoji="1" lang="en-CA" altLang="zh-CN" dirty="0"/>
              <a:t>Overall, the results suggest that the trading system has not performed well.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30</a:t>
            </a:fld>
            <a:endParaRPr kumimoji="1" lang="zh-CN" altLang="en-US"/>
          </a:p>
        </p:txBody>
      </p:sp>
    </p:spTree>
    <p:extLst>
      <p:ext uri="{BB962C8B-B14F-4D97-AF65-F5344CB8AC3E}">
        <p14:creationId xmlns:p14="http://schemas.microsoft.com/office/powerpoint/2010/main" val="60423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In conclusion, in this study, the linear regression model with PCA performs best to predict APPLE stock values. However, currently, APPLE stock does not perform well in the past year, this might be caused by pandemic,</a:t>
            </a:r>
            <a:r>
              <a:rPr kumimoji="1" lang="en-US" altLang="zh-CN" dirty="0"/>
              <a:t> economy reasons (bad economy, inflation) from pandemic recovery.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31</a:t>
            </a:fld>
            <a:endParaRPr kumimoji="1" lang="zh-CN" altLang="en-US"/>
          </a:p>
        </p:txBody>
      </p:sp>
    </p:spTree>
    <p:extLst>
      <p:ext uri="{BB962C8B-B14F-4D97-AF65-F5344CB8AC3E}">
        <p14:creationId xmlns:p14="http://schemas.microsoft.com/office/powerpoint/2010/main" val="3219172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Thanks to Professors </a:t>
            </a:r>
            <a:r>
              <a:rPr kumimoji="1" lang="en-CA" altLang="zh-CN" dirty="0" err="1"/>
              <a:t>Sabatino</a:t>
            </a:r>
            <a:r>
              <a:rPr kumimoji="1" lang="en-CA" altLang="zh-CN" dirty="0"/>
              <a:t> Costanzo-Alvarez and Rosario Lorenza Trigo-</a:t>
            </a:r>
            <a:r>
              <a:rPr kumimoji="1" lang="en-CA" altLang="zh-CN" dirty="0" err="1"/>
              <a:t>Ferre</a:t>
            </a:r>
            <a:r>
              <a:rPr kumimoji="1" lang="en-CA" altLang="zh-CN" dirty="0"/>
              <a:t> for their teaching and guidance this semester.</a:t>
            </a:r>
          </a:p>
          <a:p>
            <a:endParaRPr kumimoji="1" lang="en-CA" altLang="zh-CN"/>
          </a:p>
          <a:p>
            <a:r>
              <a:rPr kumimoji="1" lang="en-CA" altLang="zh-CN" dirty="0"/>
              <a:t>Thank you for watching and listening.</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32</a:t>
            </a:fld>
            <a:endParaRPr kumimoji="1" lang="zh-CN" altLang="en-US"/>
          </a:p>
        </p:txBody>
      </p:sp>
    </p:spTree>
    <p:extLst>
      <p:ext uri="{BB962C8B-B14F-4D97-AF65-F5344CB8AC3E}">
        <p14:creationId xmlns:p14="http://schemas.microsoft.com/office/powerpoint/2010/main" val="2972684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Predicting stock market trends is a challenging task that has attracted the attention of researchers and practitioners from various fields, including finance, economics, and computer science. One popular approach to forecasting stock prices is to apply machine learning techniques, which leverage other relevant features to learn patterns and make predictions. </a:t>
            </a:r>
          </a:p>
          <a:p>
            <a:endParaRPr kumimoji="1" lang="en-CA" altLang="zh-CN" dirty="0"/>
          </a:p>
          <a:p>
            <a:r>
              <a:rPr kumimoji="1" lang="en-CA" altLang="zh-CN" dirty="0"/>
              <a:t>In this study, we focus on predicting the stock prices of Apple because Apple is one of the world's largest and most influential companies. </a:t>
            </a:r>
          </a:p>
          <a:p>
            <a:endParaRPr kumimoji="1" lang="en-CA" altLang="zh-CN" dirty="0"/>
          </a:p>
          <a:p>
            <a:r>
              <a:rPr kumimoji="1" lang="en-CA" altLang="zh-CN" dirty="0"/>
              <a:t>Specifically, we explore the performance of several machine learning models, including Linear Regression with and without Principal Component Analysis (PCA), Random Forest, Decision Tree, and K-Nearest Neighbors (KNN). In the Linear Regression with PCA, we also investigate the impact of using additional features from other tech companies in "Big Techs": Amazon, Google, META, and Netflix, to assist in predicting the trend of Apple stock. </a:t>
            </a:r>
          </a:p>
          <a:p>
            <a:endParaRPr kumimoji="1" lang="en-CA" altLang="zh-CN" dirty="0"/>
          </a:p>
          <a:p>
            <a:r>
              <a:rPr kumimoji="1" lang="en-CA" altLang="zh-CN" dirty="0"/>
              <a:t>The findings of this study may provide insights into the effectiveness and limitations of different machine-learning approaches for predicting stock prices and informing investment strategies.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4</a:t>
            </a:fld>
            <a:endParaRPr kumimoji="1" lang="zh-CN" altLang="en-US"/>
          </a:p>
        </p:txBody>
      </p:sp>
    </p:spTree>
    <p:extLst>
      <p:ext uri="{BB962C8B-B14F-4D97-AF65-F5344CB8AC3E}">
        <p14:creationId xmlns:p14="http://schemas.microsoft.com/office/powerpoint/2010/main" val="84670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CA" altLang="zh-CN" dirty="0"/>
              <a:t>are going to predict the Apple stock price. We also used the data from Amazon, Google, META, and Netflix to improve the prediction trends. The data csv files can be accessed and downloaded from yahoo finance.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5</a:t>
            </a:fld>
            <a:endParaRPr kumimoji="1" lang="zh-CN" altLang="en-US"/>
          </a:p>
        </p:txBody>
      </p:sp>
    </p:spTree>
    <p:extLst>
      <p:ext uri="{BB962C8B-B14F-4D97-AF65-F5344CB8AC3E}">
        <p14:creationId xmlns:p14="http://schemas.microsoft.com/office/powerpoint/2010/main" val="34228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each dataset from the companies, it has several features: Date, Open, High, Low, Close, Adj Close, Adj Close, and Volume.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‘Date’ is the recorded date, ‘Open’ is the opening price when the stock day started. ‘</a:t>
            </a:r>
            <a:r>
              <a:rPr kumimoji="1" lang="en-US" altLang="zh-CN" dirty="0" err="1"/>
              <a:t>High’is</a:t>
            </a:r>
            <a:r>
              <a:rPr kumimoji="1" lang="en-US" altLang="zh-CN" dirty="0"/>
              <a:t> </a:t>
            </a:r>
            <a:r>
              <a:rPr kumimoji="1" lang="en-US" altLang="zh-CN" sz="1200" dirty="0"/>
              <a:t>h</a:t>
            </a:r>
            <a:r>
              <a:rPr lang="en-US" altLang="zh-CN" sz="1200" dirty="0"/>
              <a:t>ighest price reach of the stock during the day. And ‘Low’ is the opposite one to show the lowest price in that day. ‘</a:t>
            </a:r>
            <a:r>
              <a:rPr lang="en-US" altLang="zh-CN" sz="1200" dirty="0" err="1"/>
              <a:t>Close’is</a:t>
            </a:r>
            <a:r>
              <a:rPr lang="en-US" altLang="zh-CN" sz="1200" dirty="0"/>
              <a:t> the closing price when the stock day end. ‘Adj </a:t>
            </a:r>
            <a:r>
              <a:rPr lang="en-US" altLang="zh-CN" sz="1200" dirty="0" err="1"/>
              <a:t>Close’is</a:t>
            </a:r>
            <a:r>
              <a:rPr lang="en-US" altLang="zh-CN" sz="1200" dirty="0"/>
              <a:t> the adjusted closing price amends a stock’s closing price to reflect that stock's value after accounting for any corporate actions.</a:t>
            </a:r>
            <a:r>
              <a:rPr kumimoji="1" lang="en-US" altLang="zh-CN" sz="1200" dirty="0"/>
              <a:t> Lastly,‘</a:t>
            </a:r>
            <a:r>
              <a:rPr kumimoji="1" lang="en-US" altLang="zh-CN" sz="1200" dirty="0" err="1"/>
              <a:t>Volume’represents</a:t>
            </a:r>
            <a:r>
              <a:rPr kumimoji="1" lang="en-US" altLang="zh-CN" sz="1200" dirty="0"/>
              <a:t> the </a:t>
            </a:r>
            <a:r>
              <a:rPr lang="en-US" altLang="zh-CN" sz="1200" dirty="0"/>
              <a:t>number of shares traded in a particular stock, index, or other investment over a specific period of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this study, we are interested in predict the ‘Open’ price of each day, so that in the beginning of the day, we can determine whether we should invest or sell the stocks.. We will use all other features to predict Open price.</a:t>
            </a:r>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6</a:t>
            </a:fld>
            <a:endParaRPr kumimoji="1" lang="zh-CN" altLang="en-US"/>
          </a:p>
        </p:txBody>
      </p:sp>
    </p:spTree>
    <p:extLst>
      <p:ext uri="{BB962C8B-B14F-4D97-AF65-F5344CB8AC3E}">
        <p14:creationId xmlns:p14="http://schemas.microsoft.com/office/powerpoint/2010/main" val="411411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stock Open </a:t>
            </a:r>
            <a:r>
              <a:rPr kumimoji="1" lang="en-CA" altLang="zh-CN" dirty="0" err="1"/>
              <a:t>pri</a:t>
            </a:r>
            <a:r>
              <a:rPr kumimoji="1" lang="en-US" altLang="zh-CN" dirty="0" err="1"/>
              <a:t>ce</a:t>
            </a:r>
            <a:r>
              <a:rPr kumimoji="1" lang="en-US" altLang="zh-CN" dirty="0"/>
              <a:t> data visualization from those five companies’ dataset. The date range is from 2022-02-24 to 2023-02-23. We can see the trends for the ‘Big </a:t>
            </a:r>
            <a:r>
              <a:rPr kumimoji="1" lang="en-US" altLang="zh-CN" dirty="0" err="1"/>
              <a:t>Tech’stocks</a:t>
            </a:r>
            <a:r>
              <a:rPr kumimoji="1" lang="en-US" altLang="zh-CN" dirty="0"/>
              <a:t> Open price are similar. And the other companies' data would be helpful to predict Apple stock Open price.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7</a:t>
            </a:fld>
            <a:endParaRPr kumimoji="1" lang="zh-CN" altLang="en-US"/>
          </a:p>
        </p:txBody>
      </p:sp>
    </p:spTree>
    <p:extLst>
      <p:ext uri="{BB962C8B-B14F-4D97-AF65-F5344CB8AC3E}">
        <p14:creationId xmlns:p14="http://schemas.microsoft.com/office/powerpoint/2010/main" val="286072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trends for Apple Stock Open Price in 50 days and 100 days. MA50 shows the mean of Open price in 50 days. And the MA100 shows the mean of Open price in 100 days. We can see that the stock is relatively stable. It also proved the Apple Stock is worthy to invest.</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8</a:t>
            </a:fld>
            <a:endParaRPr kumimoji="1" lang="zh-CN" altLang="en-US"/>
          </a:p>
        </p:txBody>
      </p:sp>
    </p:spTree>
    <p:extLst>
      <p:ext uri="{BB962C8B-B14F-4D97-AF65-F5344CB8AC3E}">
        <p14:creationId xmlns:p14="http://schemas.microsoft.com/office/powerpoint/2010/main" val="72060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b="0" i="0" dirty="0">
                <a:solidFill>
                  <a:srgbClr val="1F2328"/>
                </a:solidFill>
                <a:effectLst/>
                <a:latin typeface="-apple-system"/>
              </a:rPr>
              <a:t>The date is from 2022-02-24 to 2023-02-23. We used all data except the last month's data (2022-02-24 to 2023-01-31) as the training data and the last month's data (in Feb,2023) as the test data.</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9</a:t>
            </a:fld>
            <a:endParaRPr kumimoji="1" lang="zh-CN" altLang="en-US"/>
          </a:p>
        </p:txBody>
      </p:sp>
    </p:spTree>
    <p:extLst>
      <p:ext uri="{BB962C8B-B14F-4D97-AF65-F5344CB8AC3E}">
        <p14:creationId xmlns:p14="http://schemas.microsoft.com/office/powerpoint/2010/main" val="285762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744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070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1149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4547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214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964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2739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4788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3748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4116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4/4/2023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219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lIns="109728" tIns="109728" rIns="109728" bIns="91440" anchor="ctr"/>
          <a:lstStyle>
            <a:lvl1pPr algn="l">
              <a:defRPr sz="1000" spc="80">
                <a:solidFill>
                  <a:schemeClr val="tx1"/>
                </a:solidFill>
              </a:defRPr>
            </a:lvl1pPr>
          </a:lstStyle>
          <a:p>
            <a:fld id="{81B8F32D-D8B6-4B9E-9CBF-DCAC30B7B93D}" type="datetimeFigureOut">
              <a:rPr lang="en-US" smtClean="0"/>
              <a:pPr/>
              <a:t>4/4/2023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lIns="109728" tIns="109728" rIns="109728" bIns="91440" anchor="ctr"/>
          <a:lstStyle>
            <a:lvl1pPr algn="l">
              <a:defRPr sz="1000" spc="8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lIns="109728" tIns="109728" rIns="109728" bIns="91440" anchor="ctr"/>
          <a:lstStyle>
            <a:lvl1pPr algn="r">
              <a:defRPr sz="10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053387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8000"/>
        </a:lnSpc>
        <a:spcBef>
          <a:spcPct val="0"/>
        </a:spcBef>
        <a:buNone/>
        <a:defRPr sz="6600" kern="1200" spc="15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400" kern="1200" spc="14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14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2000" kern="1200" spc="14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5">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视频 3" descr="Stock Market Bar Graph">
            <a:extLst>
              <a:ext uri="{FF2B5EF4-FFF2-40B4-BE49-F238E27FC236}">
                <a16:creationId xmlns:a16="http://schemas.microsoft.com/office/drawing/2014/main" id="{15E0462D-0994-6308-2B87-EB5FD1572B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alphaModFix/>
          </a:blip>
          <a:srcRect r="-1" b="258"/>
          <a:stretch/>
        </p:blipFill>
        <p:spPr>
          <a:xfrm>
            <a:off x="1530" y="10"/>
            <a:ext cx="12188941" cy="6857990"/>
          </a:xfrm>
          <a:prstGeom prst="rect">
            <a:avLst/>
          </a:prstGeom>
        </p:spPr>
      </p:pic>
      <p:sp>
        <p:nvSpPr>
          <p:cNvPr id="13" name="Rectangle 1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143001-5057-5002-8C29-DB53E21996B3}"/>
              </a:ext>
            </a:extLst>
          </p:cNvPr>
          <p:cNvSpPr>
            <a:spLocks noGrp="1"/>
          </p:cNvSpPr>
          <p:nvPr>
            <p:ph type="ctrTitle"/>
          </p:nvPr>
        </p:nvSpPr>
        <p:spPr>
          <a:xfrm>
            <a:off x="482599" y="4114799"/>
            <a:ext cx="6717129" cy="2013995"/>
          </a:xfrm>
        </p:spPr>
        <p:txBody>
          <a:bodyPr anchor="b">
            <a:normAutofit/>
          </a:bodyPr>
          <a:lstStyle/>
          <a:p>
            <a:pPr>
              <a:lnSpc>
                <a:spcPct val="108000"/>
              </a:lnSpc>
            </a:pPr>
            <a:r>
              <a:rPr kumimoji="1" lang="en-US" altLang="zh-CN" sz="4600">
                <a:solidFill>
                  <a:srgbClr val="FFFFFF"/>
                </a:solidFill>
                <a:latin typeface="Times New Roman" panose="02020603050405020304" pitchFamily="18" charset="0"/>
                <a:cs typeface="Times New Roman" panose="02020603050405020304" pitchFamily="18" charset="0"/>
              </a:rPr>
              <a:t>APS1052 Final Project</a:t>
            </a:r>
            <a:br>
              <a:rPr kumimoji="1" lang="en-US" altLang="zh-CN" sz="4600">
                <a:solidFill>
                  <a:srgbClr val="FFFFFF"/>
                </a:solidFill>
                <a:latin typeface="Times New Roman" panose="02020603050405020304" pitchFamily="18" charset="0"/>
                <a:cs typeface="Times New Roman" panose="02020603050405020304" pitchFamily="18" charset="0"/>
              </a:rPr>
            </a:br>
            <a:r>
              <a:rPr kumimoji="1" lang="en-US" altLang="zh-CN" sz="4600">
                <a:solidFill>
                  <a:srgbClr val="FFFFFF"/>
                </a:solidFill>
                <a:latin typeface="Times New Roman" panose="02020603050405020304" pitchFamily="18" charset="0"/>
                <a:cs typeface="Times New Roman" panose="02020603050405020304" pitchFamily="18" charset="0"/>
              </a:rPr>
              <a:t>APPLE Stock Prediction</a:t>
            </a:r>
            <a:endParaRPr kumimoji="1" lang="zh-CN" altLang="en-US" sz="4600">
              <a:solidFill>
                <a:srgbClr val="FFFFFF"/>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D5D261A1-3CCB-E1E1-7A35-B82511B5CF17}"/>
              </a:ext>
            </a:extLst>
          </p:cNvPr>
          <p:cNvSpPr>
            <a:spLocks noGrp="1"/>
          </p:cNvSpPr>
          <p:nvPr>
            <p:ph type="subTitle" idx="1"/>
          </p:nvPr>
        </p:nvSpPr>
        <p:spPr>
          <a:xfrm>
            <a:off x="7348052" y="4114799"/>
            <a:ext cx="4281619" cy="2013995"/>
          </a:xfrm>
        </p:spPr>
        <p:txBody>
          <a:bodyPr anchor="b">
            <a:normAutofit/>
          </a:bodyPr>
          <a:lstStyle/>
          <a:p>
            <a:r>
              <a:rPr kumimoji="1" lang="en-CA" altLang="zh-CN" b="1" dirty="0">
                <a:solidFill>
                  <a:srgbClr val="FFFFFF"/>
                </a:solidFill>
                <a:latin typeface="Times New Roman" panose="02020603050405020304" pitchFamily="18" charset="0"/>
                <a:cs typeface="Times New Roman" panose="02020603050405020304" pitchFamily="18" charset="0"/>
              </a:rPr>
              <a:t>Students:</a:t>
            </a:r>
          </a:p>
          <a:p>
            <a:r>
              <a:rPr kumimoji="1" lang="en-CA" altLang="zh-CN" dirty="0">
                <a:solidFill>
                  <a:srgbClr val="FFFFFF"/>
                </a:solidFill>
                <a:latin typeface="Times New Roman" panose="02020603050405020304" pitchFamily="18" charset="0"/>
                <a:cs typeface="Times New Roman" panose="02020603050405020304" pitchFamily="18" charset="0"/>
              </a:rPr>
              <a:t>Jiawei Ma</a:t>
            </a:r>
          </a:p>
          <a:p>
            <a:r>
              <a:rPr kumimoji="1" lang="en-CA" altLang="zh-CN" dirty="0">
                <a:solidFill>
                  <a:srgbClr val="FFFFFF"/>
                </a:solidFill>
                <a:latin typeface="Times New Roman" panose="02020603050405020304" pitchFamily="18" charset="0"/>
                <a:cs typeface="Times New Roman" panose="02020603050405020304" pitchFamily="18" charset="0"/>
              </a:rPr>
              <a:t>Long Ye</a:t>
            </a:r>
            <a:endParaRPr kumimoji="1" lang="zh-CN" altLang="en-US" dirty="0">
              <a:solidFill>
                <a:srgbClr val="FFFFFF"/>
              </a:solidFill>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A3BF173-E8FE-4201-89A7-ABF03E41DA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2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246356-E252-F877-B40B-5672F3370D40}"/>
              </a:ext>
            </a:extLst>
          </p:cNvPr>
          <p:cNvSpPr>
            <a:spLocks noGrp="1"/>
          </p:cNvSpPr>
          <p:nvPr>
            <p:ph type="title"/>
          </p:nvPr>
        </p:nvSpPr>
        <p:spPr>
          <a:xfrm>
            <a:off x="6014678" y="702870"/>
            <a:ext cx="5614993" cy="3093468"/>
          </a:xfrm>
        </p:spPr>
        <p:txBody>
          <a:bodyPr vert="horz" lIns="91440" tIns="45720" rIns="91440" bIns="45720" rtlCol="0" anchor="b">
            <a:normAutofit/>
          </a:bodyPr>
          <a:lstStyle/>
          <a:p>
            <a:pPr>
              <a:lnSpc>
                <a:spcPct val="90000"/>
              </a:lnSpc>
            </a:pPr>
            <a:r>
              <a:rPr kumimoji="1" lang="en-US" altLang="zh-CN" dirty="0"/>
              <a:t>3. Machine Learning Models</a:t>
            </a:r>
          </a:p>
        </p:txBody>
      </p:sp>
      <p:cxnSp>
        <p:nvCxnSpPr>
          <p:cNvPr id="17" name="Straight Connector 16">
            <a:extLst>
              <a:ext uri="{FF2B5EF4-FFF2-40B4-BE49-F238E27FC236}">
                <a16:creationId xmlns:a16="http://schemas.microsoft.com/office/drawing/2014/main" id="{FBE3B19C-5EF6-492A-AA6F-EC0C2F236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6" name="Graphic 5" descr="Head with Gears">
            <a:extLst>
              <a:ext uri="{FF2B5EF4-FFF2-40B4-BE49-F238E27FC236}">
                <a16:creationId xmlns:a16="http://schemas.microsoft.com/office/drawing/2014/main" id="{251D5792-4046-29DC-6291-349A93B98228}"/>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600" y="917356"/>
            <a:ext cx="5026102" cy="5026102"/>
          </a:xfrm>
          <a:prstGeom prst="rect">
            <a:avLst/>
          </a:prstGeom>
        </p:spPr>
      </p:pic>
      <p:cxnSp>
        <p:nvCxnSpPr>
          <p:cNvPr id="19" name="Straight Connector 18">
            <a:extLst>
              <a:ext uri="{FF2B5EF4-FFF2-40B4-BE49-F238E27FC236}">
                <a16:creationId xmlns:a16="http://schemas.microsoft.com/office/drawing/2014/main" id="{02DB647E-7779-454B-9098-17E6CE33DD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61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33" name="Straight Connector 103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35" name="Straight Connector 103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37" name="Straight Connector 103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039" name="Freeform: Shape 103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04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1026" name="Picture 2">
            <a:extLst>
              <a:ext uri="{FF2B5EF4-FFF2-40B4-BE49-F238E27FC236}">
                <a16:creationId xmlns:a16="http://schemas.microsoft.com/office/drawing/2014/main" id="{D06653CA-3E26-6967-3C4C-663F14DD725D}"/>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9449" r="-1" b="5623"/>
          <a:stretch/>
        </p:blipFill>
        <p:spPr bwMode="auto">
          <a:xfrm>
            <a:off x="3059" y="10"/>
            <a:ext cx="1218894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104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69013-CE6C-7389-08DE-65EB1C60C3A5}"/>
              </a:ext>
            </a:extLst>
          </p:cNvPr>
          <p:cNvSpPr>
            <a:spLocks noGrp="1"/>
          </p:cNvSpPr>
          <p:nvPr>
            <p:ph type="title"/>
          </p:nvPr>
        </p:nvSpPr>
        <p:spPr>
          <a:xfrm>
            <a:off x="455541" y="1067610"/>
            <a:ext cx="6744188" cy="2047881"/>
          </a:xfrm>
        </p:spPr>
        <p:txBody>
          <a:bodyPr vert="horz" lIns="91440" tIns="45720" rIns="91440" bIns="45720" rtlCol="0" anchor="t">
            <a:normAutofit/>
          </a:bodyPr>
          <a:lstStyle/>
          <a:p>
            <a:pPr>
              <a:lnSpc>
                <a:spcPct val="90000"/>
              </a:lnSpc>
            </a:pPr>
            <a:r>
              <a:rPr lang="en-US" altLang="zh-CN" dirty="0">
                <a:solidFill>
                  <a:srgbClr val="FFFFFF"/>
                </a:solidFill>
              </a:rPr>
              <a:t>3.1 Linear Regression</a:t>
            </a:r>
            <a:endParaRPr lang="en-US" dirty="0">
              <a:solidFill>
                <a:srgbClr val="FFFFFF"/>
              </a:solidFill>
            </a:endParaRPr>
          </a:p>
        </p:txBody>
      </p:sp>
      <p:cxnSp>
        <p:nvCxnSpPr>
          <p:cNvPr id="1045" name="Straight Connector 1044">
            <a:extLst>
              <a:ext uri="{FF2B5EF4-FFF2-40B4-BE49-F238E27FC236}">
                <a16:creationId xmlns:a16="http://schemas.microsoft.com/office/drawing/2014/main" id="{EBE7D411-C454-425C-A90F-B99A068A51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047" name="Straight Connector 1046">
            <a:extLst>
              <a:ext uri="{FF2B5EF4-FFF2-40B4-BE49-F238E27FC236}">
                <a16:creationId xmlns:a16="http://schemas.microsoft.com/office/drawing/2014/main" id="{7D438A5E-0623-44C4-BA70-3BBB9D1520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849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BCEE08-8C12-C6F9-8747-5ECE3BCB64DF}"/>
              </a:ext>
            </a:extLst>
          </p:cNvPr>
          <p:cNvPicPr>
            <a:picLocks noChangeAspect="1"/>
          </p:cNvPicPr>
          <p:nvPr/>
        </p:nvPicPr>
        <p:blipFill>
          <a:blip r:embed="rId3"/>
          <a:stretch>
            <a:fillRect/>
          </a:stretch>
        </p:blipFill>
        <p:spPr>
          <a:xfrm>
            <a:off x="899568" y="1255923"/>
            <a:ext cx="10251898" cy="4406747"/>
          </a:xfrm>
          <a:prstGeom prst="rect">
            <a:avLst/>
          </a:prstGeom>
        </p:spPr>
      </p:pic>
    </p:spTree>
    <p:extLst>
      <p:ext uri="{BB962C8B-B14F-4D97-AF65-F5344CB8AC3E}">
        <p14:creationId xmlns:p14="http://schemas.microsoft.com/office/powerpoint/2010/main" val="3439338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057" name="Straight Connector 2056">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059" name="Straight Connector 2058">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061" name="Rectangle 2060">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59DC8-BA14-35AB-3A11-E85268F410C5}"/>
              </a:ext>
            </a:extLst>
          </p:cNvPr>
          <p:cNvSpPr>
            <a:spLocks noGrp="1"/>
          </p:cNvSpPr>
          <p:nvPr>
            <p:ph type="title"/>
          </p:nvPr>
        </p:nvSpPr>
        <p:spPr>
          <a:xfrm>
            <a:off x="6984694" y="4913522"/>
            <a:ext cx="4644977" cy="1193455"/>
          </a:xfrm>
        </p:spPr>
        <p:txBody>
          <a:bodyPr vert="horz" lIns="91440" tIns="45720" rIns="91440" bIns="45720" rtlCol="0" anchor="t">
            <a:normAutofit/>
          </a:bodyPr>
          <a:lstStyle/>
          <a:p>
            <a:pPr>
              <a:lnSpc>
                <a:spcPct val="90000"/>
              </a:lnSpc>
            </a:pPr>
            <a:r>
              <a:rPr lang="en-US" sz="5400"/>
              <a:t>Cost Function</a:t>
            </a:r>
            <a:endParaRPr lang="en-US" sz="5400" dirty="0"/>
          </a:p>
        </p:txBody>
      </p:sp>
      <p:cxnSp>
        <p:nvCxnSpPr>
          <p:cNvPr id="2063" name="Straight Connector 2062">
            <a:extLst>
              <a:ext uri="{FF2B5EF4-FFF2-40B4-BE49-F238E27FC236}">
                <a16:creationId xmlns:a16="http://schemas.microsoft.com/office/drawing/2014/main" id="{90D4BE5E-A277-4D2C-9B8A-205561BC70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80D74B37-FD11-A84F-5AA7-0DC41D1A1AA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482600" y="751016"/>
            <a:ext cx="6502093" cy="3397343"/>
          </a:xfrm>
          <a:prstGeom prst="rect">
            <a:avLst/>
          </a:prstGeom>
          <a:noFill/>
          <a:extLst>
            <a:ext uri="{909E8E84-426E-40DD-AFC4-6F175D3DCCD1}">
              <a14:hiddenFill xmlns:a14="http://schemas.microsoft.com/office/drawing/2010/main">
                <a:solidFill>
                  <a:srgbClr val="FFFFFF"/>
                </a:solidFill>
              </a14:hiddenFill>
            </a:ext>
          </a:extLst>
        </p:spPr>
      </p:pic>
      <p:cxnSp>
        <p:nvCxnSpPr>
          <p:cNvPr id="2065" name="Straight Connector 2064">
            <a:extLst>
              <a:ext uri="{FF2B5EF4-FFF2-40B4-BE49-F238E27FC236}">
                <a16:creationId xmlns:a16="http://schemas.microsoft.com/office/drawing/2014/main" id="{5D5EC73D-B34E-4B0B-8892-49C0610165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4552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91" name="Straight Connector 307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92" name="Straight Connector 308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93" name="Straight Connector 308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94" name="Rectangle 3084">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7C98A-F24B-E64C-6B3B-16E089DFC96C}"/>
              </a:ext>
            </a:extLst>
          </p:cNvPr>
          <p:cNvSpPr>
            <a:spLocks noGrp="1"/>
          </p:cNvSpPr>
          <p:nvPr>
            <p:ph type="title"/>
          </p:nvPr>
        </p:nvSpPr>
        <p:spPr>
          <a:xfrm>
            <a:off x="481007" y="702870"/>
            <a:ext cx="5614993" cy="3093468"/>
          </a:xfrm>
        </p:spPr>
        <p:txBody>
          <a:bodyPr vert="horz" lIns="91440" tIns="45720" rIns="91440" bIns="45720" rtlCol="0" anchor="b">
            <a:normAutofit/>
          </a:bodyPr>
          <a:lstStyle/>
          <a:p>
            <a:pPr>
              <a:lnSpc>
                <a:spcPct val="90000"/>
              </a:lnSpc>
            </a:pPr>
            <a:r>
              <a:rPr lang="en-US" dirty="0"/>
              <a:t>3.2 Principle Component Analysis (PCA)</a:t>
            </a:r>
          </a:p>
        </p:txBody>
      </p:sp>
      <p:cxnSp>
        <p:nvCxnSpPr>
          <p:cNvPr id="3095" name="Straight Connector 3086">
            <a:extLst>
              <a:ext uri="{FF2B5EF4-FFF2-40B4-BE49-F238E27FC236}">
                <a16:creationId xmlns:a16="http://schemas.microsoft.com/office/drawing/2014/main" id="{82A1AB15-495E-4EE0-98F0-89DD89CD1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074" name="Picture 2" descr="Principal Component Analysis second principal">
            <a:extLst>
              <a:ext uri="{FF2B5EF4-FFF2-40B4-BE49-F238E27FC236}">
                <a16:creationId xmlns:a16="http://schemas.microsoft.com/office/drawing/2014/main" id="{28D73036-5244-FFBE-B7C9-746F643D349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2959" r="29104" b="1783"/>
          <a:stretch/>
        </p:blipFill>
        <p:spPr bwMode="auto">
          <a:xfrm>
            <a:off x="6634090" y="829786"/>
            <a:ext cx="5019817" cy="5198420"/>
          </a:xfrm>
          <a:prstGeom prst="rect">
            <a:avLst/>
          </a:prstGeom>
          <a:noFill/>
          <a:extLst>
            <a:ext uri="{909E8E84-426E-40DD-AFC4-6F175D3DCCD1}">
              <a14:hiddenFill xmlns:a14="http://schemas.microsoft.com/office/drawing/2010/main">
                <a:solidFill>
                  <a:srgbClr val="FFFFFF"/>
                </a:solidFill>
              </a14:hiddenFill>
            </a:ext>
          </a:extLst>
        </p:spPr>
      </p:pic>
      <p:cxnSp>
        <p:nvCxnSpPr>
          <p:cNvPr id="3096" name="Straight Connector 3088">
            <a:extLst>
              <a:ext uri="{FF2B5EF4-FFF2-40B4-BE49-F238E27FC236}">
                <a16:creationId xmlns:a16="http://schemas.microsoft.com/office/drawing/2014/main" id="{74EEBF2A-B7AF-4EC9-B6F7-BF425E70A0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9099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5CCAF-7C22-2AF0-B825-67DAC4BE4CC4}"/>
              </a:ext>
            </a:extLst>
          </p:cNvPr>
          <p:cNvSpPr>
            <a:spLocks noGrp="1"/>
          </p:cNvSpPr>
          <p:nvPr>
            <p:ph type="title"/>
          </p:nvPr>
        </p:nvSpPr>
        <p:spPr>
          <a:xfrm>
            <a:off x="481007" y="702870"/>
            <a:ext cx="5614993" cy="3093468"/>
          </a:xfrm>
        </p:spPr>
        <p:txBody>
          <a:bodyPr vert="horz" lIns="91440" tIns="45720" rIns="91440" bIns="45720" rtlCol="0" anchor="b">
            <a:normAutofit/>
          </a:bodyPr>
          <a:lstStyle/>
          <a:p>
            <a:pPr>
              <a:lnSpc>
                <a:spcPct val="90000"/>
              </a:lnSpc>
            </a:pPr>
            <a:r>
              <a:rPr lang="en-US" dirty="0"/>
              <a:t>3.3 Random Forest Regression</a:t>
            </a:r>
          </a:p>
        </p:txBody>
      </p:sp>
      <p:cxnSp>
        <p:nvCxnSpPr>
          <p:cNvPr id="17" name="Straight Connector 16">
            <a:extLst>
              <a:ext uri="{FF2B5EF4-FFF2-40B4-BE49-F238E27FC236}">
                <a16:creationId xmlns:a16="http://schemas.microsoft.com/office/drawing/2014/main" id="{82A1AB15-495E-4EE0-98F0-89DD89CD1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AD5CAEE9-4E87-A031-0E13-9E305DDB3BFD}"/>
              </a:ext>
            </a:extLst>
          </p:cNvPr>
          <p:cNvPicPr>
            <a:picLocks noChangeAspect="1"/>
          </p:cNvPicPr>
          <p:nvPr/>
        </p:nvPicPr>
        <p:blipFill>
          <a:blip r:embed="rId3">
            <a:alphaModFix/>
          </a:blip>
          <a:stretch>
            <a:fillRect/>
          </a:stretch>
        </p:blipFill>
        <p:spPr>
          <a:xfrm>
            <a:off x="5475304" y="1192727"/>
            <a:ext cx="6591922" cy="5042820"/>
          </a:xfrm>
          <a:prstGeom prst="rect">
            <a:avLst/>
          </a:prstGeom>
        </p:spPr>
      </p:pic>
      <p:cxnSp>
        <p:nvCxnSpPr>
          <p:cNvPr id="19" name="Straight Connector 18">
            <a:extLst>
              <a:ext uri="{FF2B5EF4-FFF2-40B4-BE49-F238E27FC236}">
                <a16:creationId xmlns:a16="http://schemas.microsoft.com/office/drawing/2014/main" id="{74EEBF2A-B7AF-4EC9-B6F7-BF425E70A0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877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05" name="Straight Connector 4104">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07" name="Straight Connector 4106">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109" name="Straight Connector 4108">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4111" name="Rectangle 4110">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8F455-1294-757D-BA45-FAB365C75BD1}"/>
              </a:ext>
            </a:extLst>
          </p:cNvPr>
          <p:cNvSpPr>
            <a:spLocks noGrp="1"/>
          </p:cNvSpPr>
          <p:nvPr>
            <p:ph type="title"/>
          </p:nvPr>
        </p:nvSpPr>
        <p:spPr>
          <a:xfrm>
            <a:off x="441142" y="1573203"/>
            <a:ext cx="5614993" cy="3093468"/>
          </a:xfrm>
        </p:spPr>
        <p:txBody>
          <a:bodyPr vert="horz" lIns="91440" tIns="45720" rIns="91440" bIns="45720" rtlCol="0" anchor="b">
            <a:normAutofit fontScale="90000"/>
          </a:bodyPr>
          <a:lstStyle/>
          <a:p>
            <a:pPr>
              <a:lnSpc>
                <a:spcPct val="100000"/>
              </a:lnSpc>
            </a:pPr>
            <a:r>
              <a:rPr lang="en-US" dirty="0"/>
              <a:t>3.4 </a:t>
            </a:r>
            <a:br>
              <a:rPr lang="en-US" dirty="0"/>
            </a:br>
            <a:r>
              <a:rPr lang="en-US" dirty="0"/>
              <a:t>K-Nearest Neighbors (KNN)</a:t>
            </a:r>
          </a:p>
        </p:txBody>
      </p:sp>
      <p:pic>
        <p:nvPicPr>
          <p:cNvPr id="4098" name="Picture 2" descr="k-nearest neighbors algorithm - Wikipedia">
            <a:extLst>
              <a:ext uri="{FF2B5EF4-FFF2-40B4-BE49-F238E27FC236}">
                <a16:creationId xmlns:a16="http://schemas.microsoft.com/office/drawing/2014/main" id="{0A15BB7A-9968-FDE1-EAA3-EA64A89AB32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17685"/>
          <a:stretch/>
        </p:blipFill>
        <p:spPr bwMode="auto">
          <a:xfrm>
            <a:off x="6280340" y="489856"/>
            <a:ext cx="5349331" cy="5878282"/>
          </a:xfrm>
          <a:prstGeom prst="rect">
            <a:avLst/>
          </a:prstGeom>
          <a:noFill/>
          <a:extLst>
            <a:ext uri="{909E8E84-426E-40DD-AFC4-6F175D3DCCD1}">
              <a14:hiddenFill xmlns:a14="http://schemas.microsoft.com/office/drawing/2010/main">
                <a:solidFill>
                  <a:srgbClr val="FFFFFF"/>
                </a:solidFill>
              </a14:hiddenFill>
            </a:ext>
          </a:extLst>
        </p:spPr>
      </p:pic>
      <p:cxnSp>
        <p:nvCxnSpPr>
          <p:cNvPr id="4113" name="Straight Connector 4112">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15" name="Straight Connector 4114">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149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48" name="Straight Connector 514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0" name="Straight Connector 514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2" name="Straight Connector 515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154" name="Straight Connector 515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5156" name="Freeform: Shape 5155">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5158"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122" name="Picture 2" descr="Simple Explanation on How Decision Tree Algorithm Makes Decisions –  Regenerative">
            <a:extLst>
              <a:ext uri="{FF2B5EF4-FFF2-40B4-BE49-F238E27FC236}">
                <a16:creationId xmlns:a16="http://schemas.microsoft.com/office/drawing/2014/main" id="{B9F5B92B-41F6-4057-F159-0A1CCC239A35}"/>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1803" b="1"/>
          <a:stretch/>
        </p:blipFill>
        <p:spPr bwMode="auto">
          <a:xfrm>
            <a:off x="3059" y="10"/>
            <a:ext cx="12188941" cy="6857990"/>
          </a:xfrm>
          <a:prstGeom prst="rect">
            <a:avLst/>
          </a:prstGeom>
          <a:noFill/>
          <a:extLst>
            <a:ext uri="{909E8E84-426E-40DD-AFC4-6F175D3DCCD1}">
              <a14:hiddenFill xmlns:a14="http://schemas.microsoft.com/office/drawing/2010/main">
                <a:solidFill>
                  <a:srgbClr val="FFFFFF"/>
                </a:solidFill>
              </a14:hiddenFill>
            </a:ext>
          </a:extLst>
        </p:spPr>
      </p:pic>
      <p:sp>
        <p:nvSpPr>
          <p:cNvPr id="5160" name="Rectangle 5159">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DBF2C-DA8A-AE62-B961-3EECD3D61AD4}"/>
              </a:ext>
            </a:extLst>
          </p:cNvPr>
          <p:cNvSpPr>
            <a:spLocks noGrp="1"/>
          </p:cNvSpPr>
          <p:nvPr>
            <p:ph type="title"/>
          </p:nvPr>
        </p:nvSpPr>
        <p:spPr>
          <a:xfrm>
            <a:off x="455541" y="1067610"/>
            <a:ext cx="6744188" cy="2047881"/>
          </a:xfrm>
        </p:spPr>
        <p:txBody>
          <a:bodyPr vert="horz" lIns="91440" tIns="45720" rIns="91440" bIns="45720" rtlCol="0" anchor="t">
            <a:normAutofit/>
          </a:bodyPr>
          <a:lstStyle/>
          <a:p>
            <a:pPr>
              <a:lnSpc>
                <a:spcPct val="90000"/>
              </a:lnSpc>
            </a:pPr>
            <a:r>
              <a:rPr lang="en-US">
                <a:solidFill>
                  <a:srgbClr val="FFFFFF"/>
                </a:solidFill>
              </a:rPr>
              <a:t>3.5 </a:t>
            </a:r>
            <a:br>
              <a:rPr lang="en-US">
                <a:solidFill>
                  <a:srgbClr val="FFFFFF"/>
                </a:solidFill>
              </a:rPr>
            </a:br>
            <a:r>
              <a:rPr lang="en-US">
                <a:solidFill>
                  <a:srgbClr val="FFFFFF"/>
                </a:solidFill>
              </a:rPr>
              <a:t>Decision Tree</a:t>
            </a:r>
          </a:p>
        </p:txBody>
      </p:sp>
      <p:cxnSp>
        <p:nvCxnSpPr>
          <p:cNvPr id="5162" name="Straight Connector 5161">
            <a:extLst>
              <a:ext uri="{FF2B5EF4-FFF2-40B4-BE49-F238E27FC236}">
                <a16:creationId xmlns:a16="http://schemas.microsoft.com/office/drawing/2014/main" id="{EBE7D411-C454-425C-A90F-B99A068A51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164" name="Straight Connector 5163">
            <a:extLst>
              <a:ext uri="{FF2B5EF4-FFF2-40B4-BE49-F238E27FC236}">
                <a16:creationId xmlns:a16="http://schemas.microsoft.com/office/drawing/2014/main" id="{7D438A5E-0623-44C4-BA70-3BBB9D1520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213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6" name="Freeform: Shape 15">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8"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Picture 3" descr="A row of samples for medical testing">
            <a:extLst>
              <a:ext uri="{FF2B5EF4-FFF2-40B4-BE49-F238E27FC236}">
                <a16:creationId xmlns:a16="http://schemas.microsoft.com/office/drawing/2014/main" id="{B6AD44DF-286C-7B31-4149-68EE891FC5E1}"/>
              </a:ext>
            </a:extLst>
          </p:cNvPr>
          <p:cNvPicPr>
            <a:picLocks noChangeAspect="1"/>
          </p:cNvPicPr>
          <p:nvPr/>
        </p:nvPicPr>
        <p:blipFill rotWithShape="1">
          <a:blip r:embed="rId4">
            <a:alphaModFix/>
          </a:blip>
          <a:srcRect r="-1" b="24980"/>
          <a:stretch/>
        </p:blipFill>
        <p:spPr>
          <a:xfrm>
            <a:off x="1530" y="10"/>
            <a:ext cx="12188941" cy="6857990"/>
          </a:xfrm>
          <a:prstGeom prst="rect">
            <a:avLst/>
          </a:prstGeom>
        </p:spPr>
      </p:pic>
      <p:sp>
        <p:nvSpPr>
          <p:cNvPr id="20" name="Rectangle 19">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D26B543-2417-65F2-A9EA-1647F6F75F84}"/>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100000"/>
              </a:lnSpc>
            </a:pPr>
            <a:r>
              <a:rPr kumimoji="1" lang="en-US" altLang="zh-CN">
                <a:solidFill>
                  <a:srgbClr val="FFFFFF"/>
                </a:solidFill>
              </a:rPr>
              <a:t>4. ML Results</a:t>
            </a:r>
          </a:p>
        </p:txBody>
      </p:sp>
      <p:cxnSp>
        <p:nvCxnSpPr>
          <p:cNvPr id="22" name="Straight Connector 21">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111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igzag indicator line">
            <a:extLst>
              <a:ext uri="{FF2B5EF4-FFF2-40B4-BE49-F238E27FC236}">
                <a16:creationId xmlns:a16="http://schemas.microsoft.com/office/drawing/2014/main" id="{664FE0E5-A998-3D10-C6F3-FD7ECCD4BDA1}"/>
              </a:ext>
            </a:extLst>
          </p:cNvPr>
          <p:cNvPicPr>
            <a:picLocks noChangeAspect="1"/>
          </p:cNvPicPr>
          <p:nvPr/>
        </p:nvPicPr>
        <p:blipFill rotWithShape="1">
          <a:blip r:embed="rId3">
            <a:alphaModFix amt="40000"/>
          </a:blip>
          <a:srcRect t="3841" r="-1" b="11867"/>
          <a:stretch/>
        </p:blipFill>
        <p:spPr>
          <a:xfrm>
            <a:off x="20" y="10"/>
            <a:ext cx="12188932" cy="6857990"/>
          </a:xfrm>
          <a:prstGeom prst="rect">
            <a:avLst/>
          </a:prstGeom>
        </p:spPr>
      </p:pic>
      <p:sp>
        <p:nvSpPr>
          <p:cNvPr id="2" name="标题 1">
            <a:extLst>
              <a:ext uri="{FF2B5EF4-FFF2-40B4-BE49-F238E27FC236}">
                <a16:creationId xmlns:a16="http://schemas.microsoft.com/office/drawing/2014/main" id="{C5360A11-58ED-FE1D-E68B-5C3C113B2A49}"/>
              </a:ext>
            </a:extLst>
          </p:cNvPr>
          <p:cNvSpPr>
            <a:spLocks noGrp="1"/>
          </p:cNvSpPr>
          <p:nvPr>
            <p:ph type="title"/>
          </p:nvPr>
        </p:nvSpPr>
        <p:spPr>
          <a:xfrm>
            <a:off x="482601" y="799418"/>
            <a:ext cx="5613398" cy="2929357"/>
          </a:xfrm>
        </p:spPr>
        <p:txBody>
          <a:bodyPr anchor="t">
            <a:normAutofit/>
          </a:bodyPr>
          <a:lstStyle/>
          <a:p>
            <a:r>
              <a:rPr kumimoji="1" lang="en-CA" altLang="zh-CN" dirty="0">
                <a:solidFill>
                  <a:srgbClr val="FFFFFF"/>
                </a:solidFill>
              </a:rPr>
              <a:t>4.1 Linear Regression</a:t>
            </a:r>
            <a:endParaRPr kumimoji="1" lang="zh-CN" altLang="en-US" dirty="0">
              <a:solidFill>
                <a:srgbClr val="FFFFFF"/>
              </a:solidFill>
            </a:endParaRPr>
          </a:p>
        </p:txBody>
      </p:sp>
      <p:cxnSp>
        <p:nvCxnSpPr>
          <p:cNvPr id="13" name="Straight Connector 12">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内容占位符 2">
            <a:extLst>
              <a:ext uri="{FF2B5EF4-FFF2-40B4-BE49-F238E27FC236}">
                <a16:creationId xmlns:a16="http://schemas.microsoft.com/office/drawing/2014/main" id="{3740CD51-D547-151D-B0D0-04749A955958}"/>
              </a:ext>
            </a:extLst>
          </p:cNvPr>
          <p:cNvSpPr>
            <a:spLocks noGrp="1"/>
          </p:cNvSpPr>
          <p:nvPr>
            <p:ph idx="1"/>
          </p:nvPr>
        </p:nvSpPr>
        <p:spPr>
          <a:xfrm>
            <a:off x="3289300" y="3442875"/>
            <a:ext cx="5977015" cy="1345600"/>
          </a:xfrm>
        </p:spPr>
        <p:txBody>
          <a:bodyPr anchor="b">
            <a:normAutofit/>
          </a:bodyPr>
          <a:lstStyle/>
          <a:p>
            <a:pPr marL="342900" indent="-342900" algn="ctr">
              <a:buFont typeface="Arial" panose="020B0604020202020204" pitchFamily="34" charset="0"/>
              <a:buChar char="•"/>
            </a:pPr>
            <a:r>
              <a:rPr kumimoji="1" lang="en-CA" altLang="zh-CN" sz="2800" dirty="0">
                <a:solidFill>
                  <a:srgbClr val="FFFFFF"/>
                </a:solidFill>
              </a:rPr>
              <a:t>Linear Regression with PCA</a:t>
            </a:r>
          </a:p>
          <a:p>
            <a:pPr marL="342900" indent="-342900" algn="ctr">
              <a:buFont typeface="Arial" panose="020B0604020202020204" pitchFamily="34" charset="0"/>
              <a:buChar char="•"/>
            </a:pPr>
            <a:r>
              <a:rPr kumimoji="1" lang="en-CA" altLang="zh-CN" sz="2800" dirty="0">
                <a:solidFill>
                  <a:srgbClr val="FFFFFF"/>
                </a:solidFill>
              </a:rPr>
              <a:t>Linear Regression without PCA</a:t>
            </a:r>
            <a:endParaRPr kumimoji="1" lang="zh-CN" altLang="en-US" sz="2800" dirty="0">
              <a:solidFill>
                <a:srgbClr val="FFFFFF"/>
              </a:solidFill>
            </a:endParaRPr>
          </a:p>
        </p:txBody>
      </p:sp>
      <p:cxnSp>
        <p:nvCxnSpPr>
          <p:cNvPr id="15" name="Straight Connector 14">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604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12640-767A-4C13-A3AF-43ADE15EE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C9744A-EAF1-4DC8-86F4-3993C444E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D5CCB3-0322-0690-3A66-D7FAD719348A}"/>
              </a:ext>
            </a:extLst>
          </p:cNvPr>
          <p:cNvSpPr>
            <a:spLocks noGrp="1"/>
          </p:cNvSpPr>
          <p:nvPr>
            <p:ph type="title"/>
          </p:nvPr>
        </p:nvSpPr>
        <p:spPr>
          <a:xfrm>
            <a:off x="482601" y="976160"/>
            <a:ext cx="8411120" cy="1493871"/>
          </a:xfrm>
        </p:spPr>
        <p:txBody>
          <a:bodyPr>
            <a:normAutofit/>
          </a:bodyPr>
          <a:lstStyle/>
          <a:p>
            <a:r>
              <a:rPr kumimoji="1" lang="en-US" altLang="zh-CN" sz="7200" dirty="0"/>
              <a:t>1. </a:t>
            </a:r>
            <a:r>
              <a:rPr kumimoji="1" lang="en-CA" altLang="zh-CN" sz="7200" dirty="0"/>
              <a:t>Introduction</a:t>
            </a:r>
            <a:endParaRPr kumimoji="1" lang="zh-CN" altLang="en-US" sz="7200" dirty="0"/>
          </a:p>
        </p:txBody>
      </p:sp>
      <p:cxnSp>
        <p:nvCxnSpPr>
          <p:cNvPr id="17" name="Straight Connector 16">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416" y="29462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57D579-010A-437B-A09E-8BFEB2F5A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E9C0CBC3-87CD-A98D-DF26-4B92DD2725A4}"/>
              </a:ext>
            </a:extLst>
          </p:cNvPr>
          <p:cNvGraphicFramePr>
            <a:graphicFrameLocks noGrp="1"/>
          </p:cNvGraphicFramePr>
          <p:nvPr>
            <p:ph idx="1"/>
            <p:extLst>
              <p:ext uri="{D42A27DB-BD31-4B8C-83A1-F6EECF244321}">
                <p14:modId xmlns:p14="http://schemas.microsoft.com/office/powerpoint/2010/main" val="3109353208"/>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32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fontScale="90000"/>
          </a:bodyPr>
          <a:lstStyle/>
          <a:p>
            <a:pPr>
              <a:lnSpc>
                <a:spcPct val="100000"/>
              </a:lnSpc>
            </a:pPr>
            <a:r>
              <a:rPr kumimoji="1" lang="en-US" altLang="zh-CN" dirty="0"/>
              <a:t>4.1.1 LR without PCA</a:t>
            </a:r>
          </a:p>
        </p:txBody>
      </p:sp>
      <p:pic>
        <p:nvPicPr>
          <p:cNvPr id="4" name="图片 3" descr="图表, 折线图&#10;&#10;描述已自动生成">
            <a:extLst>
              <a:ext uri="{FF2B5EF4-FFF2-40B4-BE49-F238E27FC236}">
                <a16:creationId xmlns:a16="http://schemas.microsoft.com/office/drawing/2014/main" id="{849CC4E3-3604-3718-D339-8C86AAFFB5AB}"/>
              </a:ext>
            </a:extLst>
          </p:cNvPr>
          <p:cNvPicPr>
            <a:picLocks noChangeAspect="1"/>
          </p:cNvPicPr>
          <p:nvPr/>
        </p:nvPicPr>
        <p:blipFill rotWithShape="1">
          <a:blip r:embed="rId3">
            <a:alphaModFix/>
          </a:blip>
          <a:srcRect l="11369" r="8484" b="-2"/>
          <a:stretch/>
        </p:blipFill>
        <p:spPr>
          <a:xfrm>
            <a:off x="5040694" y="489855"/>
            <a:ext cx="6588977" cy="2939140"/>
          </a:xfrm>
          <a:prstGeom prst="rect">
            <a:avLst/>
          </a:prstGeom>
        </p:spPr>
      </p:pic>
      <p:cxnSp>
        <p:nvCxnSpPr>
          <p:cNvPr id="35" name="Straight Connector 28">
            <a:extLst>
              <a:ext uri="{FF2B5EF4-FFF2-40B4-BE49-F238E27FC236}">
                <a16:creationId xmlns:a16="http://schemas.microsoft.com/office/drawing/2014/main" id="{716C498F-97C8-4024-81AA-7B4709AA3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=99.40%.</a:t>
            </a:r>
            <a:endParaRPr kumimoji="1" lang="en-US" altLang="zh-CN" sz="2000" dirty="0"/>
          </a:p>
        </p:txBody>
      </p:sp>
      <p:pic>
        <p:nvPicPr>
          <p:cNvPr id="10" name="图片 9" descr="图表, 折线图&#10;&#10;描述已自动生成">
            <a:extLst>
              <a:ext uri="{FF2B5EF4-FFF2-40B4-BE49-F238E27FC236}">
                <a16:creationId xmlns:a16="http://schemas.microsoft.com/office/drawing/2014/main" id="{13D0541E-9699-4EB4-8BCC-D939E65BAE94}"/>
              </a:ext>
            </a:extLst>
          </p:cNvPr>
          <p:cNvPicPr>
            <a:picLocks noChangeAspect="1"/>
          </p:cNvPicPr>
          <p:nvPr/>
        </p:nvPicPr>
        <p:blipFill rotWithShape="1">
          <a:blip r:embed="rId4">
            <a:alphaModFix/>
          </a:blip>
          <a:srcRect l="2791" r="18746" b="1"/>
          <a:stretch/>
        </p:blipFill>
        <p:spPr>
          <a:xfrm>
            <a:off x="5040694" y="3428995"/>
            <a:ext cx="6588977" cy="2939140"/>
          </a:xfrm>
          <a:prstGeom prst="rect">
            <a:avLst/>
          </a:prstGeom>
        </p:spPr>
      </p:pic>
      <p:cxnSp>
        <p:nvCxnSpPr>
          <p:cNvPr id="36" name="Straight Connector 30">
            <a:extLst>
              <a:ext uri="{FF2B5EF4-FFF2-40B4-BE49-F238E27FC236}">
                <a16:creationId xmlns:a16="http://schemas.microsoft.com/office/drawing/2014/main" id="{1AA2ACC4-5126-40B3-BEE8-5F5305C10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42899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EC29EBB-4AC1-47C0-9B77-270641C2B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99.36%.</a:t>
            </a:r>
            <a:endParaRPr kumimoji="1" lang="zh-CN" altLang="en-US" sz="2000" dirty="0"/>
          </a:p>
        </p:txBody>
      </p:sp>
    </p:spTree>
    <p:extLst>
      <p:ext uri="{BB962C8B-B14F-4D97-AF65-F5344CB8AC3E}">
        <p14:creationId xmlns:p14="http://schemas.microsoft.com/office/powerpoint/2010/main" val="168865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a:bodyPr>
          <a:lstStyle/>
          <a:p>
            <a:pPr>
              <a:lnSpc>
                <a:spcPct val="100000"/>
              </a:lnSpc>
            </a:pPr>
            <a:r>
              <a:rPr kumimoji="1" lang="en-US" altLang="zh-CN" dirty="0"/>
              <a:t>4.1.2 LR with PCA</a:t>
            </a:r>
          </a:p>
        </p:txBody>
      </p:sp>
      <p:pic>
        <p:nvPicPr>
          <p:cNvPr id="4" name="图片 3">
            <a:extLst>
              <a:ext uri="{FF2B5EF4-FFF2-40B4-BE49-F238E27FC236}">
                <a16:creationId xmlns:a16="http://schemas.microsoft.com/office/drawing/2014/main" id="{849CC4E3-3604-3718-D339-8C86AAFFB5AB}"/>
              </a:ext>
            </a:extLst>
          </p:cNvPr>
          <p:cNvPicPr>
            <a:picLocks noChangeAspect="1"/>
          </p:cNvPicPr>
          <p:nvPr/>
        </p:nvPicPr>
        <p:blipFill>
          <a:blip r:embed="rId3"/>
          <a:srcRect l="13047" r="13047"/>
          <a:stretch/>
        </p:blipFill>
        <p:spPr>
          <a:xfrm>
            <a:off x="5040694" y="489855"/>
            <a:ext cx="6588977" cy="2939140"/>
          </a:xfrm>
          <a:prstGeom prst="rect">
            <a:avLst/>
          </a:prstGeom>
        </p:spPr>
      </p:pic>
      <p:cxnSp>
        <p:nvCxnSpPr>
          <p:cNvPr id="35" name="Straight Connector 28">
            <a:extLst>
              <a:ext uri="{FF2B5EF4-FFF2-40B4-BE49-F238E27FC236}">
                <a16:creationId xmlns:a16="http://schemas.microsoft.com/office/drawing/2014/main" id="{716C498F-97C8-4024-81AA-7B4709AA3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=99.41%.</a:t>
            </a:r>
            <a:endParaRPr kumimoji="1" lang="en-US" altLang="zh-CN" sz="2000" dirty="0"/>
          </a:p>
        </p:txBody>
      </p:sp>
      <p:pic>
        <p:nvPicPr>
          <p:cNvPr id="10" name="图片 9">
            <a:extLst>
              <a:ext uri="{FF2B5EF4-FFF2-40B4-BE49-F238E27FC236}">
                <a16:creationId xmlns:a16="http://schemas.microsoft.com/office/drawing/2014/main" id="{13D0541E-9699-4EB4-8BCC-D939E65BAE94}"/>
              </a:ext>
            </a:extLst>
          </p:cNvPr>
          <p:cNvPicPr>
            <a:picLocks noChangeAspect="1"/>
          </p:cNvPicPr>
          <p:nvPr/>
        </p:nvPicPr>
        <p:blipFill>
          <a:blip r:embed="rId4"/>
          <a:srcRect l="10208" r="10208"/>
          <a:stretch/>
        </p:blipFill>
        <p:spPr>
          <a:xfrm>
            <a:off x="5040694" y="3428995"/>
            <a:ext cx="6588977" cy="2939140"/>
          </a:xfrm>
          <a:prstGeom prst="rect">
            <a:avLst/>
          </a:prstGeom>
        </p:spPr>
      </p:pic>
      <p:cxnSp>
        <p:nvCxnSpPr>
          <p:cNvPr id="36" name="Straight Connector 30">
            <a:extLst>
              <a:ext uri="{FF2B5EF4-FFF2-40B4-BE49-F238E27FC236}">
                <a16:creationId xmlns:a16="http://schemas.microsoft.com/office/drawing/2014/main" id="{1AA2ACC4-5126-40B3-BEE8-5F5305C10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42899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EC29EBB-4AC1-47C0-9B77-270641C2B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99.36%.</a:t>
            </a:r>
            <a:endParaRPr kumimoji="1" lang="zh-CN" altLang="en-US" sz="2000" dirty="0"/>
          </a:p>
        </p:txBody>
      </p:sp>
    </p:spTree>
    <p:extLst>
      <p:ext uri="{BB962C8B-B14F-4D97-AF65-F5344CB8AC3E}">
        <p14:creationId xmlns:p14="http://schemas.microsoft.com/office/powerpoint/2010/main" val="345715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Straight Connector 5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8" name="Straight Connector 5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9" name="Straight Connector 5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80" name="Rectangle 58">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C5156A3-95E0-74CF-CE2B-D59B219D3F03}"/>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90000"/>
              </a:lnSpc>
            </a:pPr>
            <a:r>
              <a:rPr kumimoji="1" lang="en-US" altLang="zh-CN" dirty="0"/>
              <a:t>4.2 Random Forest</a:t>
            </a:r>
          </a:p>
        </p:txBody>
      </p:sp>
      <p:pic>
        <p:nvPicPr>
          <p:cNvPr id="5" name="内容占位符 4" descr="图表, 折线图&#10;&#10;描述已自动生成">
            <a:extLst>
              <a:ext uri="{FF2B5EF4-FFF2-40B4-BE49-F238E27FC236}">
                <a16:creationId xmlns:a16="http://schemas.microsoft.com/office/drawing/2014/main" id="{A6AC3C49-A00F-39B1-ABA6-A74BACE7646D}"/>
              </a:ext>
            </a:extLst>
          </p:cNvPr>
          <p:cNvPicPr>
            <a:picLocks noChangeAspect="1"/>
          </p:cNvPicPr>
          <p:nvPr/>
        </p:nvPicPr>
        <p:blipFill rotWithShape="1">
          <a:blip r:embed="rId3">
            <a:alphaModFix/>
          </a:blip>
          <a:srcRect r="1" b="13256"/>
          <a:stretch/>
        </p:blipFill>
        <p:spPr>
          <a:xfrm>
            <a:off x="482600" y="489853"/>
            <a:ext cx="11147071" cy="3432682"/>
          </a:xfrm>
          <a:prstGeom prst="rect">
            <a:avLst/>
          </a:prstGeom>
        </p:spPr>
      </p:pic>
      <p:cxnSp>
        <p:nvCxnSpPr>
          <p:cNvPr id="81" name="Straight Connector 60">
            <a:extLst>
              <a:ext uri="{FF2B5EF4-FFF2-40B4-BE49-F238E27FC236}">
                <a16:creationId xmlns:a16="http://schemas.microsoft.com/office/drawing/2014/main" id="{8CAE6210-5FB9-4A5F-B56B-92D2C2C3A6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62">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8AF35E7-20B0-477A-B2C8-211B60C9E6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8EBC6DFF-2C4F-D109-C974-B48C8CB67CCF}"/>
              </a:ext>
            </a:extLst>
          </p:cNvPr>
          <p:cNvSpPr txBox="1"/>
          <p:nvPr/>
        </p:nvSpPr>
        <p:spPr>
          <a:xfrm>
            <a:off x="7000875" y="4614863"/>
            <a:ext cx="4100513" cy="369332"/>
          </a:xfrm>
          <a:prstGeom prst="rect">
            <a:avLst/>
          </a:prstGeom>
          <a:noFill/>
        </p:spPr>
        <p:txBody>
          <a:bodyPr wrap="square" rtlCol="0">
            <a:spAutoFit/>
          </a:bodyPr>
          <a:lstStyle/>
          <a:p>
            <a:r>
              <a:rPr lang="en-CA" altLang="zh-CN" dirty="0"/>
              <a:t>Accuracy = 99.36%.</a:t>
            </a:r>
            <a:endParaRPr kumimoji="1" lang="zh-CN" altLang="en-US" dirty="0"/>
          </a:p>
        </p:txBody>
      </p:sp>
    </p:spTree>
    <p:extLst>
      <p:ext uri="{BB962C8B-B14F-4D97-AF65-F5344CB8AC3E}">
        <p14:creationId xmlns:p14="http://schemas.microsoft.com/office/powerpoint/2010/main" val="221191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6"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9" name="Rectangle 17">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E86D152-4B97-AE44-470A-9100EF993A72}"/>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100000"/>
              </a:lnSpc>
            </a:pPr>
            <a:r>
              <a:rPr kumimoji="1" lang="en-US" altLang="zh-CN"/>
              <a:t>4.3 KNN</a:t>
            </a:r>
          </a:p>
        </p:txBody>
      </p:sp>
      <p:pic>
        <p:nvPicPr>
          <p:cNvPr id="5" name="图片 4" descr="图表, 折线图&#10;&#10;描述已自动生成">
            <a:extLst>
              <a:ext uri="{FF2B5EF4-FFF2-40B4-BE49-F238E27FC236}">
                <a16:creationId xmlns:a16="http://schemas.microsoft.com/office/drawing/2014/main" id="{C066E3B4-0F70-9079-965A-8618957FCF3F}"/>
              </a:ext>
            </a:extLst>
          </p:cNvPr>
          <p:cNvPicPr>
            <a:picLocks noChangeAspect="1"/>
          </p:cNvPicPr>
          <p:nvPr/>
        </p:nvPicPr>
        <p:blipFill rotWithShape="1">
          <a:blip r:embed="rId3">
            <a:alphaModFix/>
          </a:blip>
          <a:srcRect r="1" b="12641"/>
          <a:stretch/>
        </p:blipFill>
        <p:spPr>
          <a:xfrm>
            <a:off x="482600" y="489853"/>
            <a:ext cx="11147071" cy="3432682"/>
          </a:xfrm>
          <a:prstGeom prst="rect">
            <a:avLst/>
          </a:prstGeom>
        </p:spPr>
      </p:pic>
      <p:cxnSp>
        <p:nvCxnSpPr>
          <p:cNvPr id="30" name="Straight Connector 19">
            <a:extLst>
              <a:ext uri="{FF2B5EF4-FFF2-40B4-BE49-F238E27FC236}">
                <a16:creationId xmlns:a16="http://schemas.microsoft.com/office/drawing/2014/main" id="{8CAE6210-5FB9-4A5F-B56B-92D2C2C3A6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2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8AF35E7-20B0-477A-B2C8-211B60C9E6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27422DE9-B8A1-C723-C4D4-03A6F9D6F036}"/>
              </a:ext>
            </a:extLst>
          </p:cNvPr>
          <p:cNvSpPr txBox="1"/>
          <p:nvPr/>
        </p:nvSpPr>
        <p:spPr>
          <a:xfrm>
            <a:off x="6543675" y="4743450"/>
            <a:ext cx="3657600" cy="369332"/>
          </a:xfrm>
          <a:prstGeom prst="rect">
            <a:avLst/>
          </a:prstGeom>
          <a:noFill/>
        </p:spPr>
        <p:txBody>
          <a:bodyPr wrap="square" rtlCol="0">
            <a:spAutoFit/>
          </a:bodyPr>
          <a:lstStyle/>
          <a:p>
            <a:r>
              <a:rPr lang="en-CA" altLang="zh-CN" dirty="0"/>
              <a:t>Accuracy = 99.01%</a:t>
            </a:r>
            <a:endParaRPr kumimoji="1" lang="zh-CN" altLang="en-US" dirty="0"/>
          </a:p>
        </p:txBody>
      </p:sp>
    </p:spTree>
    <p:extLst>
      <p:ext uri="{BB962C8B-B14F-4D97-AF65-F5344CB8AC3E}">
        <p14:creationId xmlns:p14="http://schemas.microsoft.com/office/powerpoint/2010/main" val="1655884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fontScale="90000"/>
          </a:bodyPr>
          <a:lstStyle/>
          <a:p>
            <a:pPr>
              <a:lnSpc>
                <a:spcPct val="100000"/>
              </a:lnSpc>
            </a:pPr>
            <a:r>
              <a:rPr kumimoji="1" lang="en-US" altLang="zh-CN" dirty="0"/>
              <a:t>4.4 Decision Tree</a:t>
            </a:r>
          </a:p>
        </p:txBody>
      </p:sp>
      <p:pic>
        <p:nvPicPr>
          <p:cNvPr id="4" name="图片 3">
            <a:extLst>
              <a:ext uri="{FF2B5EF4-FFF2-40B4-BE49-F238E27FC236}">
                <a16:creationId xmlns:a16="http://schemas.microsoft.com/office/drawing/2014/main" id="{849CC4E3-3604-3718-D339-8C86AAFFB5AB}"/>
              </a:ext>
            </a:extLst>
          </p:cNvPr>
          <p:cNvPicPr>
            <a:picLocks noChangeAspect="1"/>
          </p:cNvPicPr>
          <p:nvPr/>
        </p:nvPicPr>
        <p:blipFill>
          <a:blip r:embed="rId3"/>
          <a:srcRect l="10459" r="10459"/>
          <a:stretch/>
        </p:blipFill>
        <p:spPr>
          <a:xfrm>
            <a:off x="5040694" y="489855"/>
            <a:ext cx="6588977" cy="2939140"/>
          </a:xfrm>
          <a:prstGeom prst="rect">
            <a:avLst/>
          </a:prstGeom>
        </p:spPr>
      </p:pic>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=99.16%.</a:t>
            </a:r>
            <a:endParaRPr kumimoji="1" lang="en-US" altLang="zh-CN" sz="2000" dirty="0"/>
          </a:p>
        </p:txBody>
      </p:sp>
      <p:pic>
        <p:nvPicPr>
          <p:cNvPr id="10" name="图片 9">
            <a:extLst>
              <a:ext uri="{FF2B5EF4-FFF2-40B4-BE49-F238E27FC236}">
                <a16:creationId xmlns:a16="http://schemas.microsoft.com/office/drawing/2014/main" id="{13D0541E-9699-4EB4-8BCC-D939E65BAE94}"/>
              </a:ext>
            </a:extLst>
          </p:cNvPr>
          <p:cNvPicPr>
            <a:picLocks noChangeAspect="1"/>
          </p:cNvPicPr>
          <p:nvPr/>
        </p:nvPicPr>
        <p:blipFill>
          <a:blip r:embed="rId4"/>
          <a:srcRect l="10000" r="10000"/>
          <a:stretch/>
        </p:blipFill>
        <p:spPr>
          <a:xfrm>
            <a:off x="5040694" y="3428995"/>
            <a:ext cx="6588977" cy="2939140"/>
          </a:xfrm>
          <a:prstGeom prst="rect">
            <a:avLst/>
          </a:prstGeom>
        </p:spPr>
      </p:pic>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99.06%.</a:t>
            </a:r>
            <a:endParaRPr kumimoji="1" lang="zh-CN" altLang="en-US" sz="2000" dirty="0"/>
          </a:p>
        </p:txBody>
      </p:sp>
    </p:spTree>
    <p:extLst>
      <p:ext uri="{BB962C8B-B14F-4D97-AF65-F5344CB8AC3E}">
        <p14:creationId xmlns:p14="http://schemas.microsoft.com/office/powerpoint/2010/main" val="304376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6"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Web of wires connecting pins">
            <a:extLst>
              <a:ext uri="{FF2B5EF4-FFF2-40B4-BE49-F238E27FC236}">
                <a16:creationId xmlns:a16="http://schemas.microsoft.com/office/drawing/2014/main" id="{00ABF348-361E-EA37-F465-054B4ACB7BB9}"/>
              </a:ext>
            </a:extLst>
          </p:cNvPr>
          <p:cNvPicPr>
            <a:picLocks noChangeAspect="1"/>
          </p:cNvPicPr>
          <p:nvPr/>
        </p:nvPicPr>
        <p:blipFill rotWithShape="1">
          <a:blip r:embed="rId3">
            <a:alphaModFix/>
          </a:blip>
          <a:srcRect t="3547" r="-1" b="12162"/>
          <a:stretch/>
        </p:blipFill>
        <p:spPr>
          <a:xfrm>
            <a:off x="3059" y="10"/>
            <a:ext cx="12188941" cy="6857990"/>
          </a:xfrm>
          <a:prstGeom prst="rect">
            <a:avLst/>
          </a:prstGeom>
        </p:spPr>
      </p:pic>
      <p:sp>
        <p:nvSpPr>
          <p:cNvPr id="18" name="Rectangle 17">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8DE259-C18C-9CE9-8FA5-B31D7EF9087C}"/>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lnSpc>
                <a:spcPct val="100000"/>
              </a:lnSpc>
            </a:pPr>
            <a:r>
              <a:rPr kumimoji="1" lang="en-US" altLang="zh-CN">
                <a:solidFill>
                  <a:srgbClr val="FFFFFF"/>
                </a:solidFill>
              </a:rPr>
              <a:t>5. Discussion</a:t>
            </a:r>
          </a:p>
        </p:txBody>
      </p:sp>
      <p:cxnSp>
        <p:nvCxnSpPr>
          <p:cNvPr id="20" name="Straight Connector 19">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033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5F22E03-A81E-5ECA-B3D8-C3AED179E84E}"/>
              </a:ext>
            </a:extLst>
          </p:cNvPr>
          <p:cNvSpPr>
            <a:spLocks noGrp="1"/>
          </p:cNvSpPr>
          <p:nvPr>
            <p:ph type="title"/>
          </p:nvPr>
        </p:nvSpPr>
        <p:spPr>
          <a:xfrm>
            <a:off x="481007" y="696037"/>
            <a:ext cx="5481579" cy="2006220"/>
          </a:xfrm>
        </p:spPr>
        <p:txBody>
          <a:bodyPr vert="horz" lIns="91440" tIns="45720" rIns="91440" bIns="45720" rtlCol="0" anchor="ctr">
            <a:normAutofit/>
          </a:bodyPr>
          <a:lstStyle/>
          <a:p>
            <a:pPr>
              <a:lnSpc>
                <a:spcPct val="90000"/>
              </a:lnSpc>
            </a:pPr>
            <a:r>
              <a:rPr kumimoji="1" lang="en-US" altLang="zh-CN" sz="5600"/>
              <a:t>Compare accuracy results</a:t>
            </a:r>
          </a:p>
        </p:txBody>
      </p:sp>
      <p:cxnSp>
        <p:nvCxnSpPr>
          <p:cNvPr id="17" name="Straight Connector 16">
            <a:extLst>
              <a:ext uri="{FF2B5EF4-FFF2-40B4-BE49-F238E27FC236}">
                <a16:creationId xmlns:a16="http://schemas.microsoft.com/office/drawing/2014/main" id="{16C116DA-899F-423B-A82A-01DAF67C14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F947FE2-C7ED-40F6-BF61-8642A1E95A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4" name="表格 4">
            <a:extLst>
              <a:ext uri="{FF2B5EF4-FFF2-40B4-BE49-F238E27FC236}">
                <a16:creationId xmlns:a16="http://schemas.microsoft.com/office/drawing/2014/main" id="{F5A8FCAF-56CF-B59F-828E-F0D2FAC4307C}"/>
              </a:ext>
            </a:extLst>
          </p:cNvPr>
          <p:cNvGraphicFramePr>
            <a:graphicFrameLocks noGrp="1"/>
          </p:cNvGraphicFramePr>
          <p:nvPr>
            <p:extLst>
              <p:ext uri="{D42A27DB-BD31-4B8C-83A1-F6EECF244321}">
                <p14:modId xmlns:p14="http://schemas.microsoft.com/office/powerpoint/2010/main" val="2337023600"/>
              </p:ext>
            </p:extLst>
          </p:nvPr>
        </p:nvGraphicFramePr>
        <p:xfrm>
          <a:off x="648698" y="3109356"/>
          <a:ext cx="10814875" cy="3090120"/>
        </p:xfrm>
        <a:graphic>
          <a:graphicData uri="http://schemas.openxmlformats.org/drawingml/2006/table">
            <a:tbl>
              <a:tblPr firstRow="1" bandRow="1">
                <a:tableStyleId>{8EC20E35-A176-4012-BC5E-935CFFF8708E}</a:tableStyleId>
              </a:tblPr>
              <a:tblGrid>
                <a:gridCol w="5034311">
                  <a:extLst>
                    <a:ext uri="{9D8B030D-6E8A-4147-A177-3AD203B41FA5}">
                      <a16:colId xmlns:a16="http://schemas.microsoft.com/office/drawing/2014/main" val="2234024642"/>
                    </a:ext>
                  </a:extLst>
                </a:gridCol>
                <a:gridCol w="5780564">
                  <a:extLst>
                    <a:ext uri="{9D8B030D-6E8A-4147-A177-3AD203B41FA5}">
                      <a16:colId xmlns:a16="http://schemas.microsoft.com/office/drawing/2014/main" val="3655144440"/>
                    </a:ext>
                  </a:extLst>
                </a:gridCol>
              </a:tblGrid>
              <a:tr h="515020">
                <a:tc>
                  <a:txBody>
                    <a:bodyPr/>
                    <a:lstStyle/>
                    <a:p>
                      <a:pPr algn="ctr"/>
                      <a:r>
                        <a:rPr lang="en-CA" altLang="zh-CN" sz="2300"/>
                        <a:t>Model</a:t>
                      </a:r>
                      <a:endParaRPr lang="zh-CN" altLang="en-US" sz="2300"/>
                    </a:p>
                  </a:txBody>
                  <a:tcPr marL="117050" marR="117050" marT="58525" marB="58525"/>
                </a:tc>
                <a:tc>
                  <a:txBody>
                    <a:bodyPr/>
                    <a:lstStyle/>
                    <a:p>
                      <a:pPr algn="ctr"/>
                      <a:r>
                        <a:rPr lang="en-CA" altLang="zh-CN" sz="2300" dirty="0"/>
                        <a:t>Highest Accuracy</a:t>
                      </a:r>
                      <a:endParaRPr lang="zh-CN" altLang="en-US" sz="2300" dirty="0"/>
                    </a:p>
                  </a:txBody>
                  <a:tcPr marL="117050" marR="117050" marT="58525" marB="58525"/>
                </a:tc>
                <a:extLst>
                  <a:ext uri="{0D108BD9-81ED-4DB2-BD59-A6C34878D82A}">
                    <a16:rowId xmlns:a16="http://schemas.microsoft.com/office/drawing/2014/main" val="315544504"/>
                  </a:ext>
                </a:extLst>
              </a:tr>
              <a:tr h="515020">
                <a:tc>
                  <a:txBody>
                    <a:bodyPr/>
                    <a:lstStyle/>
                    <a:p>
                      <a:pPr algn="ctr"/>
                      <a:r>
                        <a:rPr lang="en-CA" altLang="zh-CN" sz="2300"/>
                        <a:t>LR without PCA</a:t>
                      </a:r>
                      <a:endParaRPr lang="zh-CN" altLang="en-US" sz="2300"/>
                    </a:p>
                  </a:txBody>
                  <a:tcPr marL="117050" marR="117050" marT="58525" marB="58525"/>
                </a:tc>
                <a:tc>
                  <a:txBody>
                    <a:bodyPr/>
                    <a:lstStyle/>
                    <a:p>
                      <a:pPr algn="ctr"/>
                      <a:r>
                        <a:rPr lang="en-CA" altLang="zh-CN" sz="2300"/>
                        <a:t>99.4%</a:t>
                      </a:r>
                      <a:endParaRPr lang="zh-CN" altLang="en-US" sz="2300"/>
                    </a:p>
                  </a:txBody>
                  <a:tcPr marL="117050" marR="117050" marT="58525" marB="58525"/>
                </a:tc>
                <a:extLst>
                  <a:ext uri="{0D108BD9-81ED-4DB2-BD59-A6C34878D82A}">
                    <a16:rowId xmlns:a16="http://schemas.microsoft.com/office/drawing/2014/main" val="3546726008"/>
                  </a:ext>
                </a:extLst>
              </a:tr>
              <a:tr h="515020">
                <a:tc>
                  <a:txBody>
                    <a:bodyPr/>
                    <a:lstStyle/>
                    <a:p>
                      <a:pPr algn="ctr"/>
                      <a:r>
                        <a:rPr lang="en-CA" altLang="zh-CN" sz="2300"/>
                        <a:t>LR with PCA</a:t>
                      </a:r>
                      <a:endParaRPr lang="zh-CN" altLang="en-US" sz="2300"/>
                    </a:p>
                  </a:txBody>
                  <a:tcPr marL="117050" marR="117050" marT="58525" marB="58525"/>
                </a:tc>
                <a:tc>
                  <a:txBody>
                    <a:bodyPr/>
                    <a:lstStyle/>
                    <a:p>
                      <a:pPr algn="ctr"/>
                      <a:r>
                        <a:rPr lang="en-CA" altLang="zh-CN" sz="2300"/>
                        <a:t>99.41%</a:t>
                      </a:r>
                      <a:endParaRPr lang="zh-CN" altLang="en-US" sz="2300"/>
                    </a:p>
                  </a:txBody>
                  <a:tcPr marL="117050" marR="117050" marT="58525" marB="58525"/>
                </a:tc>
                <a:extLst>
                  <a:ext uri="{0D108BD9-81ED-4DB2-BD59-A6C34878D82A}">
                    <a16:rowId xmlns:a16="http://schemas.microsoft.com/office/drawing/2014/main" val="2930194146"/>
                  </a:ext>
                </a:extLst>
              </a:tr>
              <a:tr h="515020">
                <a:tc>
                  <a:txBody>
                    <a:bodyPr/>
                    <a:lstStyle/>
                    <a:p>
                      <a:pPr algn="ctr"/>
                      <a:r>
                        <a:rPr lang="en-CA" altLang="zh-CN" sz="2300"/>
                        <a:t>Random Forest</a:t>
                      </a:r>
                      <a:endParaRPr lang="zh-CN" altLang="en-US" sz="2300"/>
                    </a:p>
                  </a:txBody>
                  <a:tcPr marL="117050" marR="117050" marT="58525" marB="58525"/>
                </a:tc>
                <a:tc>
                  <a:txBody>
                    <a:bodyPr/>
                    <a:lstStyle/>
                    <a:p>
                      <a:pPr algn="ctr"/>
                      <a:r>
                        <a:rPr lang="en-CA" altLang="zh-CN" sz="2300"/>
                        <a:t>99.36%</a:t>
                      </a:r>
                      <a:endParaRPr lang="zh-CN" altLang="en-US" sz="2300"/>
                    </a:p>
                  </a:txBody>
                  <a:tcPr marL="117050" marR="117050" marT="58525" marB="58525"/>
                </a:tc>
                <a:extLst>
                  <a:ext uri="{0D108BD9-81ED-4DB2-BD59-A6C34878D82A}">
                    <a16:rowId xmlns:a16="http://schemas.microsoft.com/office/drawing/2014/main" val="237771790"/>
                  </a:ext>
                </a:extLst>
              </a:tr>
              <a:tr h="515020">
                <a:tc>
                  <a:txBody>
                    <a:bodyPr/>
                    <a:lstStyle/>
                    <a:p>
                      <a:pPr algn="ctr"/>
                      <a:r>
                        <a:rPr lang="en-CA" altLang="zh-CN" sz="2300"/>
                        <a:t>KNN</a:t>
                      </a:r>
                      <a:endParaRPr lang="zh-CN" altLang="en-US" sz="2300"/>
                    </a:p>
                  </a:txBody>
                  <a:tcPr marL="117050" marR="117050" marT="58525" marB="58525"/>
                </a:tc>
                <a:tc>
                  <a:txBody>
                    <a:bodyPr/>
                    <a:lstStyle/>
                    <a:p>
                      <a:pPr algn="ctr"/>
                      <a:r>
                        <a:rPr lang="en-CA" altLang="zh-CN" sz="2300" dirty="0"/>
                        <a:t>99.01%</a:t>
                      </a:r>
                      <a:endParaRPr lang="zh-CN" altLang="en-US" sz="2300" dirty="0"/>
                    </a:p>
                  </a:txBody>
                  <a:tcPr marL="117050" marR="117050" marT="58525" marB="58525"/>
                </a:tc>
                <a:extLst>
                  <a:ext uri="{0D108BD9-81ED-4DB2-BD59-A6C34878D82A}">
                    <a16:rowId xmlns:a16="http://schemas.microsoft.com/office/drawing/2014/main" val="3599373286"/>
                  </a:ext>
                </a:extLst>
              </a:tr>
              <a:tr h="515020">
                <a:tc>
                  <a:txBody>
                    <a:bodyPr/>
                    <a:lstStyle/>
                    <a:p>
                      <a:pPr algn="ctr"/>
                      <a:r>
                        <a:rPr lang="en-CA" altLang="zh-CN" sz="2300"/>
                        <a:t>Decision Tree</a:t>
                      </a:r>
                      <a:endParaRPr lang="zh-CN" altLang="en-US" sz="2300"/>
                    </a:p>
                  </a:txBody>
                  <a:tcPr marL="117050" marR="117050" marT="58525" marB="58525"/>
                </a:tc>
                <a:tc>
                  <a:txBody>
                    <a:bodyPr/>
                    <a:lstStyle/>
                    <a:p>
                      <a:pPr algn="ctr"/>
                      <a:r>
                        <a:rPr lang="en-CA" altLang="zh-CN" sz="2300" dirty="0"/>
                        <a:t>99.16%</a:t>
                      </a:r>
                      <a:endParaRPr lang="zh-CN" altLang="en-US" sz="2300" dirty="0"/>
                    </a:p>
                  </a:txBody>
                  <a:tcPr marL="117050" marR="117050" marT="58525" marB="58525"/>
                </a:tc>
                <a:extLst>
                  <a:ext uri="{0D108BD9-81ED-4DB2-BD59-A6C34878D82A}">
                    <a16:rowId xmlns:a16="http://schemas.microsoft.com/office/drawing/2014/main" val="968025343"/>
                  </a:ext>
                </a:extLst>
              </a:tr>
            </a:tbl>
          </a:graphicData>
        </a:graphic>
      </p:graphicFrame>
    </p:spTree>
    <p:extLst>
      <p:ext uri="{BB962C8B-B14F-4D97-AF65-F5344CB8AC3E}">
        <p14:creationId xmlns:p14="http://schemas.microsoft.com/office/powerpoint/2010/main" val="1822356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86FAD9-2CEF-8806-8EF3-D71789A3A636}"/>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90000"/>
              </a:lnSpc>
            </a:pPr>
            <a:r>
              <a:rPr kumimoji="1" lang="en-US" altLang="zh-CN"/>
              <a:t>White Reality Check</a:t>
            </a:r>
          </a:p>
        </p:txBody>
      </p:sp>
      <p:cxnSp>
        <p:nvCxnSpPr>
          <p:cNvPr id="20" name="Straight Connector 19">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9509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图片 4" descr="图形用户界面, 图表, 折线图&#10;&#10;描述已自动生成">
            <a:extLst>
              <a:ext uri="{FF2B5EF4-FFF2-40B4-BE49-F238E27FC236}">
                <a16:creationId xmlns:a16="http://schemas.microsoft.com/office/drawing/2014/main" id="{78AE74C8-15EC-ECE5-A787-C628E61354E5}"/>
              </a:ext>
            </a:extLst>
          </p:cNvPr>
          <p:cNvPicPr>
            <a:picLocks noChangeAspect="1"/>
          </p:cNvPicPr>
          <p:nvPr/>
        </p:nvPicPr>
        <p:blipFill>
          <a:blip r:embed="rId3">
            <a:alphaModFix/>
          </a:blip>
          <a:stretch>
            <a:fillRect/>
          </a:stretch>
        </p:blipFill>
        <p:spPr>
          <a:xfrm>
            <a:off x="481007" y="670417"/>
            <a:ext cx="4021944" cy="3076787"/>
          </a:xfrm>
          <a:prstGeom prst="rect">
            <a:avLst/>
          </a:prstGeom>
        </p:spPr>
      </p:pic>
      <p:pic>
        <p:nvPicPr>
          <p:cNvPr id="7" name="图片 6" descr="图表, 折线图&#10;&#10;描述已自动生成">
            <a:extLst>
              <a:ext uri="{FF2B5EF4-FFF2-40B4-BE49-F238E27FC236}">
                <a16:creationId xmlns:a16="http://schemas.microsoft.com/office/drawing/2014/main" id="{90CF2620-77BA-D853-D9A1-FF010D2535A4}"/>
              </a:ext>
            </a:extLst>
          </p:cNvPr>
          <p:cNvPicPr>
            <a:picLocks noChangeAspect="1"/>
          </p:cNvPicPr>
          <p:nvPr/>
        </p:nvPicPr>
        <p:blipFill>
          <a:blip r:embed="rId4">
            <a:alphaModFix/>
          </a:blip>
          <a:stretch>
            <a:fillRect/>
          </a:stretch>
        </p:blipFill>
        <p:spPr>
          <a:xfrm>
            <a:off x="4522145" y="1184816"/>
            <a:ext cx="7669855" cy="2358479"/>
          </a:xfrm>
          <a:prstGeom prst="rect">
            <a:avLst/>
          </a:prstGeom>
        </p:spPr>
      </p:pic>
      <p:cxnSp>
        <p:nvCxnSpPr>
          <p:cNvPr id="22" name="Straight Connector 2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6660E41-71CE-4FFE-9511-E9964B388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0775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647C76-6CFD-D2FA-1E3C-A47E1D9F51D4}"/>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100000"/>
              </a:lnSpc>
            </a:pPr>
            <a:r>
              <a:rPr kumimoji="1" lang="en-US" altLang="zh-CN"/>
              <a:t>Z-score</a:t>
            </a:r>
          </a:p>
        </p:txBody>
      </p:sp>
      <p:cxnSp>
        <p:nvCxnSpPr>
          <p:cNvPr id="18" name="Straight Connector 17">
            <a:extLst>
              <a:ext uri="{FF2B5EF4-FFF2-40B4-BE49-F238E27FC236}">
                <a16:creationId xmlns:a16="http://schemas.microsoft.com/office/drawing/2014/main" id="{16CA8F77-1A4B-4783-B29C-83745CB031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图片 4" descr="图表, 折线图&#10;&#10;描述已自动生成">
            <a:extLst>
              <a:ext uri="{FF2B5EF4-FFF2-40B4-BE49-F238E27FC236}">
                <a16:creationId xmlns:a16="http://schemas.microsoft.com/office/drawing/2014/main" id="{1683A7D2-2552-8C1E-747B-CD7EEE2BE462}"/>
              </a:ext>
            </a:extLst>
          </p:cNvPr>
          <p:cNvPicPr>
            <a:picLocks noChangeAspect="1"/>
          </p:cNvPicPr>
          <p:nvPr/>
        </p:nvPicPr>
        <p:blipFill>
          <a:blip r:embed="rId3">
            <a:alphaModFix/>
          </a:blip>
          <a:stretch>
            <a:fillRect/>
          </a:stretch>
        </p:blipFill>
        <p:spPr>
          <a:xfrm>
            <a:off x="1189801" y="661136"/>
            <a:ext cx="9732668" cy="3090120"/>
          </a:xfrm>
          <a:prstGeom prst="rect">
            <a:avLst/>
          </a:prstGeom>
        </p:spPr>
      </p:pic>
      <p:cxnSp>
        <p:nvCxnSpPr>
          <p:cNvPr id="20" name="Straight Connector 19">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0B62E29-1248-414C-B89F-98F01A2EA7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1426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折线图&#10;&#10;描述已自动生成">
            <a:extLst>
              <a:ext uri="{FF2B5EF4-FFF2-40B4-BE49-F238E27FC236}">
                <a16:creationId xmlns:a16="http://schemas.microsoft.com/office/drawing/2014/main" id="{CBBE8C9E-1332-A630-F7B1-FB4037694AB6}"/>
              </a:ext>
            </a:extLst>
          </p:cNvPr>
          <p:cNvPicPr>
            <a:picLocks noChangeAspect="1"/>
          </p:cNvPicPr>
          <p:nvPr/>
        </p:nvPicPr>
        <p:blipFill>
          <a:blip r:embed="rId3"/>
          <a:stretch>
            <a:fillRect/>
          </a:stretch>
        </p:blipFill>
        <p:spPr>
          <a:xfrm>
            <a:off x="541208" y="-19073"/>
            <a:ext cx="11109583" cy="6896146"/>
          </a:xfrm>
          <a:prstGeom prst="rect">
            <a:avLst/>
          </a:prstGeom>
        </p:spPr>
      </p:pic>
      <p:pic>
        <p:nvPicPr>
          <p:cNvPr id="6" name="图片 5" descr="图表, 折线图&#10;&#10;描述已自动生成">
            <a:extLst>
              <a:ext uri="{FF2B5EF4-FFF2-40B4-BE49-F238E27FC236}">
                <a16:creationId xmlns:a16="http://schemas.microsoft.com/office/drawing/2014/main" id="{027455CA-EC6B-4E65-64E6-CB09546FE2AD}"/>
              </a:ext>
            </a:extLst>
          </p:cNvPr>
          <p:cNvPicPr>
            <a:picLocks noChangeAspect="1"/>
          </p:cNvPicPr>
          <p:nvPr/>
        </p:nvPicPr>
        <p:blipFill rotWithShape="1">
          <a:blip r:embed="rId3"/>
          <a:srcRect t="2139" b="553"/>
          <a:stretch/>
        </p:blipFill>
        <p:spPr>
          <a:xfrm>
            <a:off x="541208" y="73742"/>
            <a:ext cx="11109583" cy="6710516"/>
          </a:xfrm>
          <a:prstGeom prst="rect">
            <a:avLst/>
          </a:prstGeom>
        </p:spPr>
      </p:pic>
    </p:spTree>
    <p:extLst>
      <p:ext uri="{BB962C8B-B14F-4D97-AF65-F5344CB8AC3E}">
        <p14:creationId xmlns:p14="http://schemas.microsoft.com/office/powerpoint/2010/main" val="226195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2CEB112-C7B4-A519-11CA-CE7838C7AEE0}"/>
              </a:ext>
            </a:extLst>
          </p:cNvPr>
          <p:cNvSpPr>
            <a:spLocks noGrp="1"/>
          </p:cNvSpPr>
          <p:nvPr>
            <p:ph type="title"/>
          </p:nvPr>
        </p:nvSpPr>
        <p:spPr>
          <a:xfrm>
            <a:off x="678955" y="976152"/>
            <a:ext cx="3555211" cy="5024920"/>
          </a:xfrm>
        </p:spPr>
        <p:txBody>
          <a:bodyPr anchor="ctr">
            <a:normAutofit/>
          </a:bodyPr>
          <a:lstStyle/>
          <a:p>
            <a:r>
              <a:rPr kumimoji="1" lang="en-CA" altLang="zh-CN" dirty="0"/>
              <a:t>Apple</a:t>
            </a:r>
            <a:endParaRPr kumimoji="1" lang="zh-CN" altLang="en-US" dirty="0"/>
          </a:p>
        </p:txBody>
      </p:sp>
      <p:cxnSp>
        <p:nvCxnSpPr>
          <p:cNvPr id="14" name="Straight Connector 13">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6" name="内容占位符 2">
            <a:extLst>
              <a:ext uri="{FF2B5EF4-FFF2-40B4-BE49-F238E27FC236}">
                <a16:creationId xmlns:a16="http://schemas.microsoft.com/office/drawing/2014/main" id="{349EA517-3EF0-12F1-8115-837558876AB3}"/>
              </a:ext>
            </a:extLst>
          </p:cNvPr>
          <p:cNvGraphicFramePr>
            <a:graphicFrameLocks noGrp="1"/>
          </p:cNvGraphicFramePr>
          <p:nvPr>
            <p:ph idx="1"/>
            <p:extLst>
              <p:ext uri="{D42A27DB-BD31-4B8C-83A1-F6EECF244321}">
                <p14:modId xmlns:p14="http://schemas.microsoft.com/office/powerpoint/2010/main" val="495731633"/>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2028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6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图片 4">
            <a:extLst>
              <a:ext uri="{FF2B5EF4-FFF2-40B4-BE49-F238E27FC236}">
                <a16:creationId xmlns:a16="http://schemas.microsoft.com/office/drawing/2014/main" id="{41B36C9C-EE26-5389-EA1E-B8F69FE2B4D5}"/>
              </a:ext>
            </a:extLst>
          </p:cNvPr>
          <p:cNvPicPr>
            <a:picLocks noChangeAspect="1"/>
          </p:cNvPicPr>
          <p:nvPr/>
        </p:nvPicPr>
        <p:blipFill rotWithShape="1">
          <a:blip r:embed="rId3">
            <a:alphaModFix/>
          </a:blip>
          <a:srcRect t="4637" r="-1" b="-1"/>
          <a:stretch/>
        </p:blipFill>
        <p:spPr>
          <a:xfrm>
            <a:off x="3059" y="10"/>
            <a:ext cx="12188941" cy="6857990"/>
          </a:xfrm>
          <a:prstGeom prst="rect">
            <a:avLst/>
          </a:prstGeom>
        </p:spPr>
      </p:pic>
      <p:sp>
        <p:nvSpPr>
          <p:cNvPr id="65" name="Rectangle 64">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AAD5B4A-78FB-8F69-213E-4EFA170C94AC}"/>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lnSpc>
                <a:spcPct val="100000"/>
              </a:lnSpc>
            </a:pPr>
            <a:r>
              <a:rPr kumimoji="1" lang="en-US" altLang="zh-CN">
                <a:solidFill>
                  <a:srgbClr val="FFFFFF"/>
                </a:solidFill>
              </a:rPr>
              <a:t>Result Summary</a:t>
            </a:r>
          </a:p>
        </p:txBody>
      </p:sp>
      <p:cxnSp>
        <p:nvCxnSpPr>
          <p:cNvPr id="67" name="Straight Connector 66">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91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18D5F1-911E-4BCF-9AF0-F3A54D7C0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9A410D2-6814-1B18-D815-294557F2BED8}"/>
              </a:ext>
            </a:extLst>
          </p:cNvPr>
          <p:cNvSpPr>
            <a:spLocks noGrp="1"/>
          </p:cNvSpPr>
          <p:nvPr>
            <p:ph type="title"/>
          </p:nvPr>
        </p:nvSpPr>
        <p:spPr>
          <a:xfrm>
            <a:off x="482601" y="976160"/>
            <a:ext cx="10361960" cy="1493871"/>
          </a:xfrm>
        </p:spPr>
        <p:txBody>
          <a:bodyPr>
            <a:normAutofit/>
          </a:bodyPr>
          <a:lstStyle/>
          <a:p>
            <a:r>
              <a:rPr kumimoji="1" lang="en-CA" altLang="zh-CN" dirty="0"/>
              <a:t>Conclusion</a:t>
            </a:r>
            <a:endParaRPr kumimoji="1" lang="zh-CN" altLang="en-US" dirty="0"/>
          </a:p>
        </p:txBody>
      </p:sp>
      <p:cxnSp>
        <p:nvCxnSpPr>
          <p:cNvPr id="13" name="Straight Connector 12">
            <a:extLst>
              <a:ext uri="{FF2B5EF4-FFF2-40B4-BE49-F238E27FC236}">
                <a16:creationId xmlns:a16="http://schemas.microsoft.com/office/drawing/2014/main" id="{00850E05-3320-4817-99CE-D56547FCA8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DA9946C-C93A-4350-AC54-937723F6B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B83BCB37-F20A-B9D7-13FE-EA880DD306EF}"/>
              </a:ext>
            </a:extLst>
          </p:cNvPr>
          <p:cNvGraphicFramePr>
            <a:graphicFrameLocks noGrp="1"/>
          </p:cNvGraphicFramePr>
          <p:nvPr>
            <p:ph idx="1"/>
            <p:extLst>
              <p:ext uri="{D42A27DB-BD31-4B8C-83A1-F6EECF244321}">
                <p14:modId xmlns:p14="http://schemas.microsoft.com/office/powerpoint/2010/main" val="1698551387"/>
              </p:ext>
            </p:extLst>
          </p:nvPr>
        </p:nvGraphicFramePr>
        <p:xfrm>
          <a:off x="482600" y="3098800"/>
          <a:ext cx="11143887" cy="27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100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ight modern kitchen">
            <a:extLst>
              <a:ext uri="{FF2B5EF4-FFF2-40B4-BE49-F238E27FC236}">
                <a16:creationId xmlns:a16="http://schemas.microsoft.com/office/drawing/2014/main" id="{97219C6B-63C3-512F-D6E0-5977C4357C07}"/>
              </a:ext>
            </a:extLst>
          </p:cNvPr>
          <p:cNvPicPr>
            <a:picLocks noChangeAspect="1"/>
          </p:cNvPicPr>
          <p:nvPr/>
        </p:nvPicPr>
        <p:blipFill rotWithShape="1">
          <a:blip r:embed="rId3">
            <a:alphaModFix amt="40000"/>
          </a:blip>
          <a:srcRect t="15709" r="-1" b="-1"/>
          <a:stretch/>
        </p:blipFill>
        <p:spPr>
          <a:xfrm>
            <a:off x="20" y="10"/>
            <a:ext cx="12188932" cy="6857990"/>
          </a:xfrm>
          <a:prstGeom prst="rect">
            <a:avLst/>
          </a:prstGeom>
        </p:spPr>
      </p:pic>
      <p:sp>
        <p:nvSpPr>
          <p:cNvPr id="2" name="标题 1">
            <a:extLst>
              <a:ext uri="{FF2B5EF4-FFF2-40B4-BE49-F238E27FC236}">
                <a16:creationId xmlns:a16="http://schemas.microsoft.com/office/drawing/2014/main" id="{BFC83B2D-0199-CE32-0161-CDC1B6D9E1EA}"/>
              </a:ext>
            </a:extLst>
          </p:cNvPr>
          <p:cNvSpPr>
            <a:spLocks noGrp="1"/>
          </p:cNvSpPr>
          <p:nvPr>
            <p:ph type="title"/>
          </p:nvPr>
        </p:nvSpPr>
        <p:spPr>
          <a:xfrm>
            <a:off x="482601" y="799418"/>
            <a:ext cx="5613398" cy="2929357"/>
          </a:xfrm>
        </p:spPr>
        <p:txBody>
          <a:bodyPr vert="horz" lIns="91440" tIns="45720" rIns="91440" bIns="45720" rtlCol="0" anchor="t">
            <a:normAutofit/>
          </a:bodyPr>
          <a:lstStyle/>
          <a:p>
            <a:pPr>
              <a:lnSpc>
                <a:spcPct val="100000"/>
              </a:lnSpc>
            </a:pPr>
            <a:r>
              <a:rPr kumimoji="1" lang="en-US" altLang="zh-CN" dirty="0">
                <a:solidFill>
                  <a:srgbClr val="FFFFFF"/>
                </a:solidFill>
              </a:rPr>
              <a:t>Thank You</a:t>
            </a:r>
            <a:endParaRPr kumimoji="1" lang="en-US" altLang="zh-CN">
              <a:solidFill>
                <a:srgbClr val="FFFFFF"/>
              </a:solidFill>
            </a:endParaRPr>
          </a:p>
        </p:txBody>
      </p:sp>
      <p:cxnSp>
        <p:nvCxnSpPr>
          <p:cNvPr id="31" name="Straight Connector 30">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14539A1-ABA8-8A4E-CBF6-4703E075C580}"/>
              </a:ext>
            </a:extLst>
          </p:cNvPr>
          <p:cNvSpPr txBox="1"/>
          <p:nvPr/>
        </p:nvSpPr>
        <p:spPr>
          <a:xfrm>
            <a:off x="6155304" y="3653409"/>
            <a:ext cx="5533671" cy="2299681"/>
          </a:xfrm>
          <a:prstGeom prst="rect">
            <a:avLst/>
          </a:prstGeom>
        </p:spPr>
        <p:txBody>
          <a:bodyPr vert="horz" lIns="91440" tIns="45720" rIns="91440" bIns="45720" rtlCol="0" anchor="b">
            <a:normAutofit/>
          </a:bodyPr>
          <a:lstStyle/>
          <a:p>
            <a:pPr algn="ctr">
              <a:spcAft>
                <a:spcPts val="600"/>
              </a:spcAft>
              <a:buFont typeface="Arial" panose="020B0604020202020204" pitchFamily="34" charset="0"/>
            </a:pPr>
            <a:r>
              <a:rPr lang="en-US" sz="2000" b="0" i="0" dirty="0" err="1">
                <a:solidFill>
                  <a:srgbClr val="FFFFFF"/>
                </a:solidFill>
                <a:effectLst/>
              </a:rPr>
              <a:t>Sabatino</a:t>
            </a:r>
            <a:r>
              <a:rPr lang="en-US" sz="2000" b="0" i="0" dirty="0">
                <a:solidFill>
                  <a:srgbClr val="FFFFFF"/>
                </a:solidFill>
                <a:effectLst/>
              </a:rPr>
              <a:t> Costanzo-Alvarez</a:t>
            </a:r>
          </a:p>
          <a:p>
            <a:pPr algn="ctr">
              <a:spcAft>
                <a:spcPts val="600"/>
              </a:spcAft>
              <a:buFont typeface="Arial" panose="020B0604020202020204" pitchFamily="34" charset="0"/>
            </a:pPr>
            <a:r>
              <a:rPr lang="en-US" sz="2000" dirty="0">
                <a:solidFill>
                  <a:srgbClr val="FFFFFF"/>
                </a:solidFill>
              </a:rPr>
              <a:t>&amp;</a:t>
            </a:r>
          </a:p>
          <a:p>
            <a:pPr algn="ctr">
              <a:spcAft>
                <a:spcPts val="600"/>
              </a:spcAft>
              <a:buFont typeface="Arial" panose="020B0604020202020204" pitchFamily="34" charset="0"/>
            </a:pPr>
            <a:r>
              <a:rPr lang="en-US" sz="2000" b="0" i="0" dirty="0">
                <a:solidFill>
                  <a:srgbClr val="FFFFFF"/>
                </a:solidFill>
                <a:effectLst/>
              </a:rPr>
              <a:t>Rosario Lorenza Trigo-</a:t>
            </a:r>
            <a:r>
              <a:rPr lang="en-US" sz="2000" b="0" i="0" dirty="0" err="1">
                <a:solidFill>
                  <a:srgbClr val="FFFFFF"/>
                </a:solidFill>
                <a:effectLst/>
              </a:rPr>
              <a:t>Ferre</a:t>
            </a:r>
            <a:endParaRPr lang="en-US" sz="2000" dirty="0">
              <a:solidFill>
                <a:srgbClr val="FFFFFF"/>
              </a:solidFill>
            </a:endParaRPr>
          </a:p>
        </p:txBody>
      </p:sp>
      <p:cxnSp>
        <p:nvCxnSpPr>
          <p:cNvPr id="33" name="Straight Connector 32">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547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28CACC5-D86B-49F3-9C70-374B1C971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AA548AD-AB1A-C63F-F370-CEF6233BDEB4}"/>
              </a:ext>
            </a:extLst>
          </p:cNvPr>
          <p:cNvSpPr>
            <a:spLocks noGrp="1"/>
          </p:cNvSpPr>
          <p:nvPr>
            <p:ph type="title"/>
          </p:nvPr>
        </p:nvSpPr>
        <p:spPr>
          <a:xfrm>
            <a:off x="482601" y="976160"/>
            <a:ext cx="8411120" cy="1493871"/>
          </a:xfrm>
        </p:spPr>
        <p:txBody>
          <a:bodyPr>
            <a:normAutofit/>
          </a:bodyPr>
          <a:lstStyle/>
          <a:p>
            <a:r>
              <a:rPr kumimoji="1" lang="en-CA" altLang="zh-CN" sz="7200" dirty="0"/>
              <a:t>Machine Learning</a:t>
            </a:r>
            <a:endParaRPr kumimoji="1" lang="zh-CN" altLang="en-US" sz="7200" dirty="0"/>
          </a:p>
        </p:txBody>
      </p:sp>
      <p:cxnSp>
        <p:nvCxnSpPr>
          <p:cNvPr id="24" name="Straight Connector 23">
            <a:extLst>
              <a:ext uri="{FF2B5EF4-FFF2-40B4-BE49-F238E27FC236}">
                <a16:creationId xmlns:a16="http://schemas.microsoft.com/office/drawing/2014/main" id="{ABFB8799-63B8-4407-9098-F9346BDCDF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BBBC5F1-8CFF-46BA-BD62-FC5AA477A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F01578F7-AD94-6A52-D961-AA6354F97B0D}"/>
              </a:ext>
            </a:extLst>
          </p:cNvPr>
          <p:cNvGraphicFramePr>
            <a:graphicFrameLocks noGrp="1"/>
          </p:cNvGraphicFramePr>
          <p:nvPr>
            <p:ph idx="1"/>
            <p:extLst>
              <p:ext uri="{D42A27DB-BD31-4B8C-83A1-F6EECF244321}">
                <p14:modId xmlns:p14="http://schemas.microsoft.com/office/powerpoint/2010/main" val="4189125449"/>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05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A9DB48E-B2D4-844F-B8D8-F036EFEAD94A}"/>
              </a:ext>
            </a:extLst>
          </p:cNvPr>
          <p:cNvSpPr>
            <a:spLocks noGrp="1"/>
          </p:cNvSpPr>
          <p:nvPr>
            <p:ph type="title"/>
          </p:nvPr>
        </p:nvSpPr>
        <p:spPr>
          <a:xfrm>
            <a:off x="678955" y="976152"/>
            <a:ext cx="3555211" cy="5024920"/>
          </a:xfrm>
        </p:spPr>
        <p:txBody>
          <a:bodyPr anchor="ctr">
            <a:normAutofit/>
          </a:bodyPr>
          <a:lstStyle/>
          <a:p>
            <a:pPr algn="ctr">
              <a:lnSpc>
                <a:spcPct val="108000"/>
              </a:lnSpc>
            </a:pPr>
            <a:r>
              <a:rPr kumimoji="1" lang="en-CA" altLang="zh-CN" sz="4600" dirty="0"/>
              <a:t>2. </a:t>
            </a:r>
            <a:br>
              <a:rPr kumimoji="1" lang="en-CA" altLang="zh-CN" sz="4600" dirty="0"/>
            </a:br>
            <a:r>
              <a:rPr kumimoji="1" lang="en-CA" altLang="zh-CN" sz="4600" dirty="0"/>
              <a:t>Data Collection</a:t>
            </a:r>
            <a:endParaRPr kumimoji="1" lang="zh-CN" altLang="en-US" sz="4600" dirty="0"/>
          </a:p>
        </p:txBody>
      </p:sp>
      <p:cxnSp>
        <p:nvCxnSpPr>
          <p:cNvPr id="13"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4E53C8A7-0A4A-ACB4-2BCB-8A44A8EDB366}"/>
              </a:ext>
            </a:extLst>
          </p:cNvPr>
          <p:cNvGraphicFramePr>
            <a:graphicFrameLocks noGrp="1"/>
          </p:cNvGraphicFramePr>
          <p:nvPr>
            <p:ph idx="1"/>
            <p:extLst>
              <p:ext uri="{D42A27DB-BD31-4B8C-83A1-F6EECF244321}">
                <p14:modId xmlns:p14="http://schemas.microsoft.com/office/powerpoint/2010/main" val="1388234409"/>
              </p:ext>
            </p:extLst>
          </p:nvPr>
        </p:nvGraphicFramePr>
        <p:xfrm>
          <a:off x="4537255" y="636527"/>
          <a:ext cx="7591049" cy="5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4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5B6E7-A5F2-7268-5A29-6B31506F182E}"/>
              </a:ext>
            </a:extLst>
          </p:cNvPr>
          <p:cNvSpPr>
            <a:spLocks noGrp="1"/>
          </p:cNvSpPr>
          <p:nvPr>
            <p:ph type="title"/>
          </p:nvPr>
        </p:nvSpPr>
        <p:spPr>
          <a:xfrm>
            <a:off x="482600" y="978408"/>
            <a:ext cx="10634472" cy="850392"/>
          </a:xfrm>
        </p:spPr>
        <p:txBody>
          <a:bodyPr/>
          <a:lstStyle/>
          <a:p>
            <a:r>
              <a:rPr kumimoji="1" lang="en-CA" altLang="zh-CN" dirty="0"/>
              <a:t>Features in Dataset</a:t>
            </a:r>
            <a:endParaRPr kumimoji="1" lang="zh-CN" altLang="en-US" dirty="0"/>
          </a:p>
        </p:txBody>
      </p:sp>
      <p:sp>
        <p:nvSpPr>
          <p:cNvPr id="3" name="内容占位符 2">
            <a:extLst>
              <a:ext uri="{FF2B5EF4-FFF2-40B4-BE49-F238E27FC236}">
                <a16:creationId xmlns:a16="http://schemas.microsoft.com/office/drawing/2014/main" id="{C9B1F5EA-8F67-ECD7-95D1-EBC7D3EF82E0}"/>
              </a:ext>
            </a:extLst>
          </p:cNvPr>
          <p:cNvSpPr>
            <a:spLocks noGrp="1"/>
          </p:cNvSpPr>
          <p:nvPr>
            <p:ph idx="1"/>
          </p:nvPr>
        </p:nvSpPr>
        <p:spPr>
          <a:xfrm>
            <a:off x="482600" y="1962979"/>
            <a:ext cx="10506991" cy="4285421"/>
          </a:xfrm>
        </p:spPr>
        <p:txBody>
          <a:bodyPr/>
          <a:lstStyle/>
          <a:p>
            <a:pPr marL="342900" indent="-342900">
              <a:buFont typeface="Arial" panose="020B0604020202020204" pitchFamily="34" charset="0"/>
              <a:buChar char="•"/>
            </a:pPr>
            <a:r>
              <a:rPr lang="en-US" altLang="zh-CN" sz="2000" dirty="0"/>
              <a:t>Date : The recorded date of the stock</a:t>
            </a:r>
          </a:p>
          <a:p>
            <a:pPr marL="342900" indent="-342900">
              <a:buFont typeface="Arial" panose="020B0604020202020204" pitchFamily="34" charset="0"/>
              <a:buChar char="•"/>
            </a:pPr>
            <a:r>
              <a:rPr lang="en-US" altLang="zh-CN" sz="2000" dirty="0"/>
              <a:t>Open : The opening price when the stock day started	</a:t>
            </a:r>
          </a:p>
          <a:p>
            <a:pPr marL="342900" indent="-342900">
              <a:buFont typeface="Arial" panose="020B0604020202020204" pitchFamily="34" charset="0"/>
              <a:buChar char="•"/>
            </a:pPr>
            <a:r>
              <a:rPr lang="en-US" altLang="zh-CN" sz="2000" dirty="0"/>
              <a:t>High : Highest price reach of the stock during the day</a:t>
            </a:r>
          </a:p>
          <a:p>
            <a:pPr marL="342900" indent="-342900">
              <a:buFont typeface="Arial" panose="020B0604020202020204" pitchFamily="34" charset="0"/>
              <a:buChar char="•"/>
            </a:pPr>
            <a:r>
              <a:rPr lang="en-US" altLang="zh-CN" sz="2000" dirty="0"/>
              <a:t>Low	: Lowest price reach of the stock during the day</a:t>
            </a:r>
          </a:p>
          <a:p>
            <a:pPr marL="342900" indent="-342900">
              <a:buFont typeface="Arial" panose="020B0604020202020204" pitchFamily="34" charset="0"/>
              <a:buChar char="•"/>
            </a:pPr>
            <a:r>
              <a:rPr lang="en-US" altLang="zh-CN" sz="2000" dirty="0"/>
              <a:t>Close : The closing price when the stock day end</a:t>
            </a:r>
          </a:p>
          <a:p>
            <a:pPr marL="342900" indent="-342900">
              <a:buFont typeface="Arial" panose="020B0604020202020204" pitchFamily="34" charset="0"/>
              <a:buChar char="•"/>
            </a:pPr>
            <a:r>
              <a:rPr lang="en-US" altLang="zh-CN" sz="2000" dirty="0"/>
              <a:t>Adj Close : The adjusted closing price amends a stock's closing price to reflect that stock's value after accounting for any corporate actions.</a:t>
            </a:r>
          </a:p>
          <a:p>
            <a:pPr marL="342900" indent="-342900">
              <a:buFont typeface="Arial" panose="020B0604020202020204" pitchFamily="34" charset="0"/>
              <a:buChar char="•"/>
            </a:pPr>
            <a:r>
              <a:rPr lang="en-US" altLang="zh-CN" sz="2000" dirty="0"/>
              <a:t>Volume : The number of shares traded in a particular stock, index, or other investment over a specific period of time.</a:t>
            </a:r>
          </a:p>
          <a:p>
            <a:pPr marL="342900" indent="-342900">
              <a:buFont typeface="Arial" panose="020B0604020202020204" pitchFamily="34" charset="0"/>
              <a:buChar char="•"/>
            </a:pPr>
            <a:endParaRPr kumimoji="1" lang="zh-CN" altLang="en-US" sz="2000" dirty="0"/>
          </a:p>
        </p:txBody>
      </p:sp>
    </p:spTree>
    <p:extLst>
      <p:ext uri="{BB962C8B-B14F-4D97-AF65-F5344CB8AC3E}">
        <p14:creationId xmlns:p14="http://schemas.microsoft.com/office/powerpoint/2010/main" val="327427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9" name="Rectangle 2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直方图&#10;&#10;描述已自动生成">
            <a:extLst>
              <a:ext uri="{FF2B5EF4-FFF2-40B4-BE49-F238E27FC236}">
                <a16:creationId xmlns:a16="http://schemas.microsoft.com/office/drawing/2014/main" id="{082C260F-FB19-54D5-6419-DCA2B23DC34D}"/>
              </a:ext>
            </a:extLst>
          </p:cNvPr>
          <p:cNvPicPr>
            <a:picLocks noChangeAspect="1"/>
          </p:cNvPicPr>
          <p:nvPr/>
        </p:nvPicPr>
        <p:blipFill rotWithShape="1">
          <a:blip r:embed="rId3">
            <a:alphaModFix/>
          </a:blip>
          <a:srcRect r="2248" b="1"/>
          <a:stretch/>
        </p:blipFill>
        <p:spPr>
          <a:xfrm>
            <a:off x="20" y="-1"/>
            <a:ext cx="12188932" cy="6858000"/>
          </a:xfrm>
          <a:prstGeom prst="rect">
            <a:avLst/>
          </a:prstGeom>
        </p:spPr>
      </p:pic>
      <p:sp>
        <p:nvSpPr>
          <p:cNvPr id="31" name="Rectangle 30">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6931DB8-4DE0-E822-B636-3127DBF52F92}"/>
              </a:ext>
            </a:extLst>
          </p:cNvPr>
          <p:cNvSpPr>
            <a:spLocks noGrp="1"/>
          </p:cNvSpPr>
          <p:nvPr>
            <p:ph type="title"/>
          </p:nvPr>
        </p:nvSpPr>
        <p:spPr>
          <a:xfrm>
            <a:off x="482600" y="1709206"/>
            <a:ext cx="5925577" cy="1470836"/>
          </a:xfrm>
        </p:spPr>
        <p:txBody>
          <a:bodyPr vert="horz" lIns="91440" tIns="45720" rIns="91440" bIns="45720" rtlCol="0" anchor="b">
            <a:normAutofit fontScale="90000"/>
          </a:bodyPr>
          <a:lstStyle/>
          <a:p>
            <a:pPr>
              <a:lnSpc>
                <a:spcPct val="90000"/>
              </a:lnSpc>
            </a:pPr>
            <a:r>
              <a:rPr kumimoji="1" lang="en-US" altLang="zh-CN" sz="5400" dirty="0">
                <a:solidFill>
                  <a:srgbClr val="FFFFFF"/>
                </a:solidFill>
              </a:rPr>
              <a:t>Stock Open Price Visualization </a:t>
            </a:r>
          </a:p>
        </p:txBody>
      </p:sp>
      <p:cxnSp>
        <p:nvCxnSpPr>
          <p:cNvPr id="33" name="Straight Connector 3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8" name="Straight Connector 36">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861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图片 4" descr="图表, 折线图&#10;&#10;描述已自动生成">
            <a:extLst>
              <a:ext uri="{FF2B5EF4-FFF2-40B4-BE49-F238E27FC236}">
                <a16:creationId xmlns:a16="http://schemas.microsoft.com/office/drawing/2014/main" id="{C5B739FC-D295-23F2-794D-DA59F83122DA}"/>
              </a:ext>
            </a:extLst>
          </p:cNvPr>
          <p:cNvPicPr>
            <a:picLocks noChangeAspect="1"/>
          </p:cNvPicPr>
          <p:nvPr/>
        </p:nvPicPr>
        <p:blipFill rotWithShape="1">
          <a:blip r:embed="rId3"/>
          <a:srcRect l="6222" r="-1" b="-1"/>
          <a:stretch/>
        </p:blipFill>
        <p:spPr>
          <a:xfrm>
            <a:off x="20" y="10"/>
            <a:ext cx="12191980" cy="6857987"/>
          </a:xfrm>
          <a:prstGeom prst="rect">
            <a:avLst/>
          </a:prstGeom>
        </p:spPr>
      </p:pic>
      <p:sp>
        <p:nvSpPr>
          <p:cNvPr id="6" name="文本框 5">
            <a:extLst>
              <a:ext uri="{FF2B5EF4-FFF2-40B4-BE49-F238E27FC236}">
                <a16:creationId xmlns:a16="http://schemas.microsoft.com/office/drawing/2014/main" id="{BEF4C26F-A285-85D7-D554-12D03960060E}"/>
              </a:ext>
            </a:extLst>
          </p:cNvPr>
          <p:cNvSpPr txBox="1"/>
          <p:nvPr/>
        </p:nvSpPr>
        <p:spPr>
          <a:xfrm>
            <a:off x="2175163" y="259022"/>
            <a:ext cx="7287492" cy="461665"/>
          </a:xfrm>
          <a:prstGeom prst="rect">
            <a:avLst/>
          </a:prstGeom>
          <a:noFill/>
        </p:spPr>
        <p:txBody>
          <a:bodyPr wrap="square" rtlCol="0">
            <a:spAutoFit/>
          </a:bodyPr>
          <a:lstStyle/>
          <a:p>
            <a:r>
              <a:rPr kumimoji="1" lang="en-CA" altLang="zh-CN" sz="2400" dirty="0">
                <a:latin typeface="Times New Roman" panose="02020603050405020304" pitchFamily="18" charset="0"/>
                <a:cs typeface="Times New Roman" panose="02020603050405020304" pitchFamily="18" charset="0"/>
              </a:rPr>
              <a:t>Apple Stock Open Price Trends in 50 days and 100 days.</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6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3F1D4F8-BCB2-6EAB-C713-8333167B4922}"/>
              </a:ext>
            </a:extLst>
          </p:cNvPr>
          <p:cNvSpPr>
            <a:spLocks noGrp="1"/>
          </p:cNvSpPr>
          <p:nvPr>
            <p:ph type="title"/>
          </p:nvPr>
        </p:nvSpPr>
        <p:spPr>
          <a:xfrm>
            <a:off x="482600" y="976160"/>
            <a:ext cx="3964251" cy="2237925"/>
          </a:xfrm>
        </p:spPr>
        <p:txBody>
          <a:bodyPr>
            <a:normAutofit/>
          </a:bodyPr>
          <a:lstStyle/>
          <a:p>
            <a:pPr>
              <a:lnSpc>
                <a:spcPct val="108000"/>
              </a:lnSpc>
            </a:pPr>
            <a:r>
              <a:rPr kumimoji="1" lang="en-CA" altLang="zh-CN" sz="4100"/>
              <a:t>Train and Test data split</a:t>
            </a:r>
            <a:endParaRPr kumimoji="1" lang="zh-CN" altLang="en-US" sz="4100"/>
          </a:p>
        </p:txBody>
      </p:sp>
      <p:cxnSp>
        <p:nvCxnSpPr>
          <p:cNvPr id="12" name="Straight Connector 11">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内容占位符 2">
            <a:extLst>
              <a:ext uri="{FF2B5EF4-FFF2-40B4-BE49-F238E27FC236}">
                <a16:creationId xmlns:a16="http://schemas.microsoft.com/office/drawing/2014/main" id="{685EF240-0E12-22E5-0E08-18997954C6DD}"/>
              </a:ext>
            </a:extLst>
          </p:cNvPr>
          <p:cNvSpPr>
            <a:spLocks noGrp="1"/>
          </p:cNvSpPr>
          <p:nvPr>
            <p:ph idx="1"/>
          </p:nvPr>
        </p:nvSpPr>
        <p:spPr>
          <a:xfrm>
            <a:off x="482600" y="3408254"/>
            <a:ext cx="5082962" cy="2470031"/>
          </a:xfrm>
        </p:spPr>
        <p:txBody>
          <a:bodyPr>
            <a:normAutofit/>
          </a:bodyPr>
          <a:lstStyle/>
          <a:p>
            <a:pPr marL="342900" indent="-342900">
              <a:lnSpc>
                <a:spcPct val="110000"/>
              </a:lnSpc>
              <a:buFont typeface="Arial" panose="020B0604020202020204" pitchFamily="34" charset="0"/>
              <a:buChar char="•"/>
            </a:pPr>
            <a:r>
              <a:rPr lang="en-CA" altLang="zh-CN" sz="1700" b="0" i="0" dirty="0">
                <a:effectLst/>
                <a:latin typeface="-apple-system"/>
              </a:rPr>
              <a:t>The date is from 2022-02-24 to 2023-02-23.</a:t>
            </a:r>
          </a:p>
          <a:p>
            <a:pPr marL="342900" indent="-342900">
              <a:lnSpc>
                <a:spcPct val="110000"/>
              </a:lnSpc>
              <a:buFont typeface="Arial" panose="020B0604020202020204" pitchFamily="34" charset="0"/>
              <a:buChar char="•"/>
            </a:pPr>
            <a:r>
              <a:rPr lang="en-CA" altLang="zh-CN" sz="1700" dirty="0">
                <a:latin typeface="-apple-system"/>
              </a:rPr>
              <a:t>A</a:t>
            </a:r>
            <a:r>
              <a:rPr lang="en-CA" altLang="zh-CN" sz="1700" b="0" i="0" dirty="0">
                <a:effectLst/>
                <a:latin typeface="-apple-system"/>
              </a:rPr>
              <a:t>ll data except the last month's data as the training data </a:t>
            </a:r>
          </a:p>
          <a:p>
            <a:pPr marL="342900" indent="-342900">
              <a:lnSpc>
                <a:spcPct val="110000"/>
              </a:lnSpc>
              <a:buFont typeface="Arial" panose="020B0604020202020204" pitchFamily="34" charset="0"/>
              <a:buChar char="•"/>
            </a:pPr>
            <a:r>
              <a:rPr lang="en-CA" altLang="zh-CN" sz="1700" dirty="0">
                <a:latin typeface="-apple-system"/>
              </a:rPr>
              <a:t>T</a:t>
            </a:r>
            <a:r>
              <a:rPr lang="en-CA" altLang="zh-CN" sz="1700" b="0" i="0" dirty="0">
                <a:effectLst/>
                <a:latin typeface="-apple-system"/>
              </a:rPr>
              <a:t>he last month's data (in Feb,2023) as the test data.</a:t>
            </a:r>
            <a:endParaRPr kumimoji="1" lang="zh-CN" altLang="en-US" sz="1700" dirty="0"/>
          </a:p>
        </p:txBody>
      </p:sp>
      <p:pic>
        <p:nvPicPr>
          <p:cNvPr id="7" name="Graphic 6" descr="处理器">
            <a:extLst>
              <a:ext uri="{FF2B5EF4-FFF2-40B4-BE49-F238E27FC236}">
                <a16:creationId xmlns:a16="http://schemas.microsoft.com/office/drawing/2014/main" id="{E6366661-1C29-8990-828F-EE78D19D8E14}"/>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562" y="659381"/>
            <a:ext cx="5539240" cy="5539240"/>
          </a:xfrm>
          <a:prstGeom prst="rect">
            <a:avLst/>
          </a:prstGeom>
        </p:spPr>
      </p:pic>
      <p:cxnSp>
        <p:nvCxnSpPr>
          <p:cNvPr id="14" name="Straight Connector 13">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8547144"/>
      </p:ext>
    </p:extLst>
  </p:cSld>
  <p:clrMapOvr>
    <a:masterClrMapping/>
  </p:clrMapOvr>
</p:sld>
</file>

<file path=ppt/theme/theme1.xml><?xml version="1.0" encoding="utf-8"?>
<a:theme xmlns:a="http://schemas.openxmlformats.org/drawingml/2006/main" name="Leve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eaford">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3404</Words>
  <Application>Microsoft Office PowerPoint</Application>
  <PresentationFormat>Widescreen</PresentationFormat>
  <Paragraphs>203</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-apple-system</vt:lpstr>
      <vt:lpstr>Söhne</vt:lpstr>
      <vt:lpstr>source-serif-pro</vt:lpstr>
      <vt:lpstr>DengXian</vt:lpstr>
      <vt:lpstr>DengXian</vt:lpstr>
      <vt:lpstr>Arial</vt:lpstr>
      <vt:lpstr>Times New Roman</vt:lpstr>
      <vt:lpstr>LevelVTI</vt:lpstr>
      <vt:lpstr>APS1052 Final Project APPLE Stock Prediction</vt:lpstr>
      <vt:lpstr>1. Introduction</vt:lpstr>
      <vt:lpstr>Apple</vt:lpstr>
      <vt:lpstr>Machine Learning</vt:lpstr>
      <vt:lpstr>2.  Data Collection</vt:lpstr>
      <vt:lpstr>Features in Dataset</vt:lpstr>
      <vt:lpstr>Stock Open Price Visualization </vt:lpstr>
      <vt:lpstr>PowerPoint Presentation</vt:lpstr>
      <vt:lpstr>Train and Test data split</vt:lpstr>
      <vt:lpstr>3. Machine Learning Models</vt:lpstr>
      <vt:lpstr>3.1 Linear Regression</vt:lpstr>
      <vt:lpstr>PowerPoint Presentation</vt:lpstr>
      <vt:lpstr>Cost Function</vt:lpstr>
      <vt:lpstr>3.2 Principle Component Analysis (PCA)</vt:lpstr>
      <vt:lpstr>3.3 Random Forest Regression</vt:lpstr>
      <vt:lpstr>3.4  K-Nearest Neighbors (KNN)</vt:lpstr>
      <vt:lpstr>3.5  Decision Tree</vt:lpstr>
      <vt:lpstr>4. ML Results</vt:lpstr>
      <vt:lpstr>4.1 Linear Regression</vt:lpstr>
      <vt:lpstr>4.1.1 LR without PCA</vt:lpstr>
      <vt:lpstr>4.1.2 LR with PCA</vt:lpstr>
      <vt:lpstr>4.2 Random Forest</vt:lpstr>
      <vt:lpstr>4.3 KNN</vt:lpstr>
      <vt:lpstr>4.4 Decision Tree</vt:lpstr>
      <vt:lpstr>5. Discussion</vt:lpstr>
      <vt:lpstr>Compare accuracy results</vt:lpstr>
      <vt:lpstr>White Reality Check</vt:lpstr>
      <vt:lpstr>Z-score</vt:lpstr>
      <vt:lpstr>PowerPoint Presentation</vt:lpstr>
      <vt:lpstr>Result Summary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APS1052 Final Project APPLE Stock Prediction</dc:title>
  <dc:creator>jiawei ma</dc:creator>
  <cp:lastModifiedBy>jiawei ma</cp:lastModifiedBy>
  <cp:revision>7</cp:revision>
  <dcterms:created xsi:type="dcterms:W3CDTF">2023-04-02T16:12:19Z</dcterms:created>
  <dcterms:modified xsi:type="dcterms:W3CDTF">2023-04-04T16:12:43Z</dcterms:modified>
</cp:coreProperties>
</file>